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08" r:id="rId5"/>
  </p:sldMasterIdLst>
  <p:notesMasterIdLst>
    <p:notesMasterId r:id="rId44"/>
  </p:notesMasterIdLst>
  <p:handoutMasterIdLst>
    <p:handoutMasterId r:id="rId45"/>
  </p:handoutMasterIdLst>
  <p:sldIdLst>
    <p:sldId id="256" r:id="rId6"/>
    <p:sldId id="270" r:id="rId7"/>
    <p:sldId id="257" r:id="rId8"/>
    <p:sldId id="272" r:id="rId9"/>
    <p:sldId id="258" r:id="rId10"/>
    <p:sldId id="259" r:id="rId11"/>
    <p:sldId id="260" r:id="rId12"/>
    <p:sldId id="262" r:id="rId13"/>
    <p:sldId id="273" r:id="rId14"/>
    <p:sldId id="291" r:id="rId15"/>
    <p:sldId id="292" r:id="rId16"/>
    <p:sldId id="264" r:id="rId17"/>
    <p:sldId id="293" r:id="rId18"/>
    <p:sldId id="265" r:id="rId19"/>
    <p:sldId id="266" r:id="rId20"/>
    <p:sldId id="267" r:id="rId21"/>
    <p:sldId id="269" r:id="rId22"/>
    <p:sldId id="294" r:id="rId23"/>
    <p:sldId id="275" r:id="rId24"/>
    <p:sldId id="276" r:id="rId25"/>
    <p:sldId id="295" r:id="rId26"/>
    <p:sldId id="290" r:id="rId27"/>
    <p:sldId id="296" r:id="rId28"/>
    <p:sldId id="279" r:id="rId29"/>
    <p:sldId id="280" r:id="rId30"/>
    <p:sldId id="281" r:id="rId31"/>
    <p:sldId id="282" r:id="rId32"/>
    <p:sldId id="283" r:id="rId33"/>
    <p:sldId id="297" r:id="rId34"/>
    <p:sldId id="285" r:id="rId35"/>
    <p:sldId id="286" r:id="rId36"/>
    <p:sldId id="298" r:id="rId37"/>
    <p:sldId id="289" r:id="rId38"/>
    <p:sldId id="277" r:id="rId39"/>
    <p:sldId id="278" r:id="rId40"/>
    <p:sldId id="287" r:id="rId41"/>
    <p:sldId id="288" r:id="rId42"/>
    <p:sldId id="299" r:id="rId4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F053"/>
    <a:srgbClr val="CE60BC"/>
    <a:srgbClr val="FF9214"/>
    <a:srgbClr val="1551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3968" autoAdjust="0"/>
  </p:normalViewPr>
  <p:slideViewPr>
    <p:cSldViewPr snapToGrid="0">
      <p:cViewPr varScale="1">
        <p:scale>
          <a:sx n="55" d="100"/>
          <a:sy n="55" d="100"/>
        </p:scale>
        <p:origin x="1314" y="66"/>
      </p:cViewPr>
      <p:guideLst/>
    </p:cSldViewPr>
  </p:slideViewPr>
  <p:outlineViewPr>
    <p:cViewPr>
      <p:scale>
        <a:sx n="33" d="100"/>
        <a:sy n="33" d="100"/>
      </p:scale>
      <p:origin x="0" y="-14922"/>
    </p:cViewPr>
  </p:outlineViewPr>
  <p:notesTextViewPr>
    <p:cViewPr>
      <p:scale>
        <a:sx n="1" d="1"/>
        <a:sy n="1" d="1"/>
      </p:scale>
      <p:origin x="0" y="0"/>
    </p:cViewPr>
  </p:notesTextViewPr>
  <p:sorterViewPr>
    <p:cViewPr>
      <p:scale>
        <a:sx n="100" d="100"/>
        <a:sy n="100" d="100"/>
      </p:scale>
      <p:origin x="0" y="-13560"/>
    </p:cViewPr>
  </p:sorterViewPr>
  <p:notesViewPr>
    <p:cSldViewPr snapToGrid="0">
      <p:cViewPr>
        <p:scale>
          <a:sx n="1" d="2"/>
          <a:sy n="1" d="2"/>
        </p:scale>
        <p:origin x="2970" y="2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66435"/>
          </a:xfrm>
          <a:prstGeom prst="rect">
            <a:avLst/>
          </a:prstGeom>
        </p:spPr>
        <p:txBody>
          <a:bodyPr vert="horz" lIns="91440" tIns="45720" rIns="91440" bIns="45720" rtlCol="0"/>
          <a:lstStyle>
            <a:lvl1pPr algn="r">
              <a:defRPr sz="1200"/>
            </a:lvl1pPr>
          </a:lstStyle>
          <a:p>
            <a:fld id="{62436CA7-A9BA-4F6B-9658-33A561D39E94}" type="datetimeFigureOut">
              <a:rPr lang="en-CA" smtClean="0"/>
              <a:t>31/01/2017</a:t>
            </a:fld>
            <a:endParaRPr lang="en-CA"/>
          </a:p>
        </p:txBody>
      </p:sp>
      <p:sp>
        <p:nvSpPr>
          <p:cNvPr id="4" name="Footer Placeholder 3"/>
          <p:cNvSpPr>
            <a:spLocks noGrp="1"/>
          </p:cNvSpPr>
          <p:nvPr>
            <p:ph type="ftr" sz="quarter" idx="2"/>
          </p:nvPr>
        </p:nvSpPr>
        <p:spPr>
          <a:xfrm>
            <a:off x="0" y="8829967"/>
            <a:ext cx="2971800" cy="466434"/>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829967"/>
            <a:ext cx="2971800" cy="466434"/>
          </a:xfrm>
          <a:prstGeom prst="rect">
            <a:avLst/>
          </a:prstGeom>
        </p:spPr>
        <p:txBody>
          <a:bodyPr vert="horz" lIns="91440" tIns="45720" rIns="91440" bIns="45720" rtlCol="0" anchor="b"/>
          <a:lstStyle>
            <a:lvl1pPr algn="r">
              <a:defRPr sz="1200"/>
            </a:lvl1pPr>
          </a:lstStyle>
          <a:p>
            <a:fld id="{B2173E04-0EBF-4C6C-B34B-52796587FF7E}" type="slidenum">
              <a:rPr lang="en-CA" smtClean="0"/>
              <a:t>‹#›</a:t>
            </a:fld>
            <a:endParaRPr lang="en-CA"/>
          </a:p>
        </p:txBody>
      </p:sp>
    </p:spTree>
    <p:extLst>
      <p:ext uri="{BB962C8B-B14F-4D97-AF65-F5344CB8AC3E}">
        <p14:creationId xmlns:p14="http://schemas.microsoft.com/office/powerpoint/2010/main" val="2059168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66435"/>
          </a:xfrm>
          <a:prstGeom prst="rect">
            <a:avLst/>
          </a:prstGeom>
        </p:spPr>
        <p:txBody>
          <a:bodyPr vert="horz" lIns="91440" tIns="45720" rIns="91440" bIns="45720" rtlCol="0"/>
          <a:lstStyle>
            <a:lvl1pPr algn="r">
              <a:defRPr sz="1200"/>
            </a:lvl1pPr>
          </a:lstStyle>
          <a:p>
            <a:fld id="{37FD3E3D-DBDE-40AD-ADE4-0FBE568AEB24}" type="datetimeFigureOut">
              <a:rPr lang="en-CA" smtClean="0"/>
              <a:t>31/01/2017</a:t>
            </a:fld>
            <a:endParaRPr lang="en-CA"/>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2971800" cy="466434"/>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829967"/>
            <a:ext cx="2971800" cy="466434"/>
          </a:xfrm>
          <a:prstGeom prst="rect">
            <a:avLst/>
          </a:prstGeom>
        </p:spPr>
        <p:txBody>
          <a:bodyPr vert="horz" lIns="91440" tIns="45720" rIns="91440" bIns="45720" rtlCol="0" anchor="b"/>
          <a:lstStyle>
            <a:lvl1pPr algn="r">
              <a:defRPr sz="1200"/>
            </a:lvl1pPr>
          </a:lstStyle>
          <a:p>
            <a:fld id="{766BEFA2-1894-46C2-812F-5D7D5C6493BE}" type="slidenum">
              <a:rPr lang="en-CA" smtClean="0"/>
              <a:t>‹#›</a:t>
            </a:fld>
            <a:endParaRPr lang="en-CA"/>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66BEFA2-1894-46C2-812F-5D7D5C6493BE}" type="slidenum">
              <a:rPr lang="en-CA" smtClean="0"/>
              <a:t>1</a:t>
            </a:fld>
            <a:endParaRPr lang="en-CA"/>
          </a:p>
        </p:txBody>
      </p:sp>
    </p:spTree>
    <p:extLst>
      <p:ext uri="{BB962C8B-B14F-4D97-AF65-F5344CB8AC3E}">
        <p14:creationId xmlns:p14="http://schemas.microsoft.com/office/powerpoint/2010/main" val="213732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Colleen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a:t>
            </a:r>
            <a:r>
              <a:rPr kumimoji="0" lang="en-CA" sz="1200" b="0" i="0" u="none" strike="noStrike" kern="1200" cap="none" spc="0" normalizeH="0" baseline="0" noProof="0" dirty="0">
                <a:ln>
                  <a:noFill/>
                </a:ln>
                <a:solidFill>
                  <a:prstClr val="black"/>
                </a:solidFill>
                <a:effectLst/>
                <a:uLnTx/>
                <a:uFillTx/>
                <a:latin typeface="+mn-lt"/>
                <a:ea typeface="+mn-ea"/>
                <a:cs typeface="+mn-cs"/>
              </a:rPr>
              <a:t>a group of </a:t>
            </a:r>
            <a:r>
              <a:rPr kumimoji="0" lang="en-CA" sz="1200" b="1" i="0" u="none" strike="noStrike" kern="1200" cap="none" spc="0" normalizeH="0" baseline="0" noProof="0" dirty="0">
                <a:ln>
                  <a:noFill/>
                </a:ln>
                <a:solidFill>
                  <a:prstClr val="black"/>
                </a:solidFill>
                <a:effectLst/>
                <a:uLnTx/>
                <a:uFillTx/>
                <a:latin typeface="+mn-lt"/>
                <a:ea typeface="+mn-ea"/>
                <a:cs typeface="+mn-cs"/>
              </a:rPr>
              <a:t>science teachers </a:t>
            </a:r>
            <a:r>
              <a:rPr kumimoji="0" lang="en-CA" sz="1200" b="0" i="0" u="none" strike="noStrike" kern="1200" cap="none" spc="0" normalizeH="0" baseline="0" noProof="0" dirty="0">
                <a:ln>
                  <a:noFill/>
                </a:ln>
                <a:solidFill>
                  <a:prstClr val="black"/>
                </a:solidFill>
                <a:effectLst/>
                <a:uLnTx/>
                <a:uFillTx/>
                <a:latin typeface="+mn-lt"/>
                <a:ea typeface="+mn-ea"/>
                <a:cs typeface="+mn-cs"/>
              </a:rPr>
              <a:t>made kits in </a:t>
            </a:r>
            <a:r>
              <a:rPr kumimoji="0" lang="en-CA" sz="1200" b="1" i="0" u="none" strike="noStrike" kern="1200" cap="none" spc="0" normalizeH="0" baseline="0" noProof="0" dirty="0">
                <a:ln>
                  <a:noFill/>
                </a:ln>
                <a:solidFill>
                  <a:prstClr val="black"/>
                </a:solidFill>
                <a:effectLst/>
                <a:uLnTx/>
                <a:uFillTx/>
                <a:latin typeface="+mn-lt"/>
                <a:ea typeface="+mn-ea"/>
                <a:cs typeface="+mn-cs"/>
              </a:rPr>
              <a:t>shoe boxes </a:t>
            </a:r>
            <a:r>
              <a:rPr kumimoji="0" lang="en-CA" sz="1200" b="0" i="0" u="none" strike="noStrike" kern="1200" cap="none" spc="0" normalizeH="0" baseline="0" noProof="0" dirty="0">
                <a:ln>
                  <a:noFill/>
                </a:ln>
                <a:solidFill>
                  <a:prstClr val="black"/>
                </a:solidFill>
                <a:effectLst/>
                <a:uLnTx/>
                <a:uFillTx/>
                <a:latin typeface="+mn-lt"/>
                <a:ea typeface="+mn-ea"/>
                <a:cs typeface="+mn-cs"/>
              </a:rPr>
              <a:t>and shared them with each other out of the </a:t>
            </a:r>
            <a:r>
              <a:rPr kumimoji="0" lang="en-CA" sz="1200" b="1" i="0" u="none" strike="noStrike" kern="1200" cap="none" spc="0" normalizeH="0" baseline="0" noProof="0" dirty="0">
                <a:ln>
                  <a:noFill/>
                </a:ln>
                <a:solidFill>
                  <a:prstClr val="black"/>
                </a:solidFill>
                <a:effectLst/>
                <a:uLnTx/>
                <a:uFillTx/>
                <a:latin typeface="+mn-lt"/>
                <a:ea typeface="+mn-ea"/>
                <a:cs typeface="+mn-cs"/>
              </a:rPr>
              <a:t>trunk of a </a:t>
            </a:r>
            <a:r>
              <a:rPr kumimoji="0" lang="en-CA" sz="1200" b="1" i="0" u="none" strike="noStrike" kern="1200" cap="none" spc="0" normalizeH="0" baseline="0" noProof="0" dirty="0" smtClean="0">
                <a:ln>
                  <a:noFill/>
                </a:ln>
                <a:solidFill>
                  <a:prstClr val="black"/>
                </a:solidFill>
                <a:effectLst/>
                <a:uLnTx/>
                <a:uFillTx/>
                <a:latin typeface="+mn-lt"/>
                <a:ea typeface="+mn-ea"/>
                <a:cs typeface="+mn-cs"/>
              </a:rPr>
              <a:t>car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mn-lt"/>
              <a:ea typeface="+mn-ea"/>
              <a:cs typeface="+mn-cs"/>
            </a:endParaRPr>
          </a:p>
          <a:p>
            <a:r>
              <a:rPr lang="en-CA" baseline="0" dirty="0" smtClean="0"/>
              <a:t>-with time </a:t>
            </a:r>
            <a:r>
              <a:rPr lang="en-CA" baseline="0" dirty="0" err="1" smtClean="0"/>
              <a:t>itexpanded</a:t>
            </a:r>
            <a:r>
              <a:rPr lang="en-CA" baseline="0" dirty="0" smtClean="0"/>
              <a:t> </a:t>
            </a:r>
            <a:r>
              <a:rPr lang="en-CA" baseline="0" dirty="0"/>
              <a:t>to </a:t>
            </a:r>
            <a:r>
              <a:rPr lang="en-CA" b="1" baseline="0" dirty="0"/>
              <a:t>math, science, </a:t>
            </a:r>
            <a:r>
              <a:rPr lang="en-CA" b="1" baseline="0" dirty="0" err="1"/>
              <a:t>phys</a:t>
            </a:r>
            <a:r>
              <a:rPr lang="en-CA" b="1" baseline="0" dirty="0"/>
              <a:t> </a:t>
            </a:r>
            <a:r>
              <a:rPr lang="en-CA" b="1" baseline="0" dirty="0" err="1"/>
              <a:t>ed</a:t>
            </a:r>
            <a:r>
              <a:rPr lang="en-CA" b="1" baseline="0" dirty="0"/>
              <a:t>, </a:t>
            </a:r>
            <a:r>
              <a:rPr lang="en-CA" b="1" baseline="0" dirty="0" smtClean="0"/>
              <a:t>puppets</a:t>
            </a:r>
          </a:p>
          <a:p>
            <a:endParaRPr lang="en-CA" b="1" baseline="0" dirty="0"/>
          </a:p>
          <a:p>
            <a:r>
              <a:rPr lang="en-CA" baseline="0" dirty="0"/>
              <a:t>-shoe boxes replaced with </a:t>
            </a:r>
            <a:r>
              <a:rPr lang="en-CA" b="1" baseline="0" dirty="0"/>
              <a:t>plywood boxes </a:t>
            </a:r>
            <a:r>
              <a:rPr lang="en-CA" baseline="0" dirty="0"/>
              <a:t>that were handmade for the kits and kit sizes grow much larger than shoe boxes (bass metallophone) (couriers affectionately refer to the large boxes as “</a:t>
            </a:r>
            <a:r>
              <a:rPr lang="en-CA" b="1" baseline="0" dirty="0"/>
              <a:t>the coffins</a:t>
            </a:r>
            <a:r>
              <a:rPr lang="en-CA" baseline="0" dirty="0" smtClean="0"/>
              <a:t>”)</a:t>
            </a:r>
          </a:p>
          <a:p>
            <a:endParaRPr lang="en-CA" baseline="0" dirty="0"/>
          </a:p>
          <a:p>
            <a:r>
              <a:rPr lang="en-CA" baseline="0" dirty="0"/>
              <a:t>-after </a:t>
            </a:r>
            <a:r>
              <a:rPr lang="en-CA" b="1" baseline="0" dirty="0"/>
              <a:t>2005</a:t>
            </a:r>
            <a:r>
              <a:rPr lang="en-CA" baseline="0" dirty="0"/>
              <a:t> the science kits were paired down and the chemicals were removed for health and safety </a:t>
            </a:r>
            <a:r>
              <a:rPr lang="en-CA" baseline="0" dirty="0" smtClean="0"/>
              <a:t>reasons, -</a:t>
            </a:r>
            <a:r>
              <a:rPr lang="en-CA" baseline="0" dirty="0"/>
              <a:t>plywood boxes were replaced with </a:t>
            </a:r>
            <a:r>
              <a:rPr lang="en-CA" b="1" baseline="0" dirty="0"/>
              <a:t>lighter plastic bins</a:t>
            </a:r>
          </a:p>
          <a:p>
            <a:endParaRPr lang="en-CA" baseline="0" dirty="0" smtClean="0"/>
          </a:p>
          <a:p>
            <a:r>
              <a:rPr lang="en-CA" baseline="0" dirty="0" smtClean="0"/>
              <a:t>-</a:t>
            </a:r>
            <a:r>
              <a:rPr lang="en-CA" b="1" baseline="0" dirty="0"/>
              <a:t>2010 name changed to Discovery Centre</a:t>
            </a:r>
            <a:r>
              <a:rPr lang="en-CA" baseline="0" dirty="0"/>
              <a:t>, followed by a series of moves and in </a:t>
            </a:r>
            <a:r>
              <a:rPr lang="en-CA" b="1" baseline="0" dirty="0"/>
              <a:t>2012 misinformation </a:t>
            </a:r>
            <a:r>
              <a:rPr lang="en-CA" baseline="0" dirty="0"/>
              <a:t>that Kit Services / the Discovery Centre was </a:t>
            </a:r>
            <a:r>
              <a:rPr lang="en-CA" baseline="0" dirty="0" smtClean="0"/>
              <a:t>closing</a:t>
            </a:r>
          </a:p>
          <a:p>
            <a:endParaRPr lang="en-CA" baseline="0" dirty="0"/>
          </a:p>
          <a:p>
            <a:r>
              <a:rPr lang="en-CA" baseline="0" dirty="0"/>
              <a:t>-there were additional </a:t>
            </a:r>
            <a:r>
              <a:rPr lang="en-CA" b="1" baseline="0" dirty="0"/>
              <a:t>staffing changes and staffing cuts and circulation </a:t>
            </a:r>
            <a:r>
              <a:rPr lang="en-CA" b="1" baseline="0" dirty="0" smtClean="0"/>
              <a:t>declined </a:t>
            </a:r>
            <a:r>
              <a:rPr lang="en-CA" dirty="0" smtClean="0"/>
              <a:t>-current staffing at </a:t>
            </a:r>
            <a:r>
              <a:rPr lang="en-CA" b="1" dirty="0" smtClean="0"/>
              <a:t>1 full</a:t>
            </a:r>
            <a:r>
              <a:rPr lang="en-CA" b="1" baseline="0" dirty="0" smtClean="0"/>
              <a:t> time and 2 part time </a:t>
            </a:r>
            <a:r>
              <a:rPr lang="en-CA" baseline="0" dirty="0" smtClean="0"/>
              <a:t>(up from 3 part time)</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10</a:t>
            </a:fld>
            <a:endParaRPr lang="en-CA"/>
          </a:p>
        </p:txBody>
      </p:sp>
    </p:spTree>
    <p:extLst>
      <p:ext uri="{BB962C8B-B14F-4D97-AF65-F5344CB8AC3E}">
        <p14:creationId xmlns:p14="http://schemas.microsoft.com/office/powerpoint/2010/main" val="36158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Colleen</a:t>
            </a:r>
          </a:p>
          <a:p>
            <a:endParaRPr lang="en-CA" baseline="0" dirty="0"/>
          </a:p>
          <a:p>
            <a:r>
              <a:rPr lang="en-CA" baseline="0" dirty="0"/>
              <a:t>-</a:t>
            </a:r>
            <a:r>
              <a:rPr lang="en-CA" b="1" baseline="0" dirty="0"/>
              <a:t>2013 Donna hired</a:t>
            </a:r>
          </a:p>
          <a:p>
            <a:endParaRPr lang="en-CA" baseline="0" dirty="0" smtClean="0"/>
          </a:p>
          <a:p>
            <a:r>
              <a:rPr lang="en-CA" baseline="0" dirty="0" smtClean="0"/>
              <a:t>-</a:t>
            </a:r>
            <a:r>
              <a:rPr lang="en-CA" baseline="0" dirty="0"/>
              <a:t>by 2014 Donna was </a:t>
            </a:r>
            <a:r>
              <a:rPr lang="en-CA" b="1" baseline="0" dirty="0"/>
              <a:t>taking an interest in the Discovery Centre </a:t>
            </a:r>
            <a:r>
              <a:rPr lang="en-CA" baseline="0" dirty="0"/>
              <a:t>and purchasing of some resources began </a:t>
            </a:r>
            <a:r>
              <a:rPr lang="en-CA" baseline="0" dirty="0" smtClean="0"/>
              <a:t>again</a:t>
            </a:r>
          </a:p>
          <a:p>
            <a:endParaRPr lang="en-CA" baseline="0" dirty="0"/>
          </a:p>
          <a:p>
            <a:r>
              <a:rPr lang="en-CA" baseline="0" dirty="0"/>
              <a:t>-by 2015 Donna was </a:t>
            </a:r>
            <a:r>
              <a:rPr lang="en-CA" b="1" baseline="0" dirty="0"/>
              <a:t>partnering with Early Years</a:t>
            </a:r>
          </a:p>
          <a:p>
            <a:endParaRPr lang="en-CA" baseline="0" dirty="0" smtClean="0"/>
          </a:p>
          <a:p>
            <a:r>
              <a:rPr lang="en-CA" baseline="0" dirty="0" smtClean="0"/>
              <a:t>-</a:t>
            </a:r>
            <a:r>
              <a:rPr lang="en-CA" baseline="0" dirty="0"/>
              <a:t>Colleen was hired in </a:t>
            </a:r>
            <a:r>
              <a:rPr lang="en-CA" b="1" baseline="0" dirty="0"/>
              <a:t>February 2016 </a:t>
            </a:r>
            <a:r>
              <a:rPr lang="en-CA" baseline="0" dirty="0"/>
              <a:t>after a </a:t>
            </a:r>
            <a:r>
              <a:rPr lang="en-CA" baseline="0" dirty="0" smtClean="0"/>
              <a:t>retirement</a:t>
            </a:r>
          </a:p>
          <a:p>
            <a:endParaRPr lang="en-CA" baseline="0" dirty="0"/>
          </a:p>
          <a:p>
            <a:r>
              <a:rPr lang="en-CA" baseline="0" dirty="0"/>
              <a:t>-Discovery Centre began moving </a:t>
            </a:r>
            <a:r>
              <a:rPr lang="en-CA" b="1" baseline="0" dirty="0"/>
              <a:t>full speed ahead</a:t>
            </a:r>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11</a:t>
            </a:fld>
            <a:endParaRPr lang="en-CA"/>
          </a:p>
        </p:txBody>
      </p:sp>
    </p:spTree>
    <p:extLst>
      <p:ext uri="{BB962C8B-B14F-4D97-AF65-F5344CB8AC3E}">
        <p14:creationId xmlns:p14="http://schemas.microsoft.com/office/powerpoint/2010/main" val="3511595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a:p>
          <a:p>
            <a:r>
              <a:rPr lang="en-CA" dirty="0"/>
              <a:t>-Fondly</a:t>
            </a:r>
            <a:r>
              <a:rPr lang="en-CA" baseline="0" dirty="0"/>
              <a:t> referred to as </a:t>
            </a:r>
            <a:r>
              <a:rPr lang="en-CA" b="1" baseline="0" dirty="0"/>
              <a:t>“on the other side of the garbage”</a:t>
            </a:r>
          </a:p>
          <a:p>
            <a:endParaRPr lang="en-CA" dirty="0" smtClean="0"/>
          </a:p>
          <a:p>
            <a:r>
              <a:rPr lang="en-CA" dirty="0" smtClean="0"/>
              <a:t>-</a:t>
            </a:r>
            <a:r>
              <a:rPr lang="en-CA" b="1" dirty="0" smtClean="0"/>
              <a:t>Perspective</a:t>
            </a:r>
            <a:r>
              <a:rPr lang="en-CA" b="1" baseline="0" dirty="0" smtClean="0"/>
              <a:t> </a:t>
            </a:r>
            <a:r>
              <a:rPr lang="en-CA" baseline="0" dirty="0" smtClean="0"/>
              <a:t>- </a:t>
            </a:r>
            <a:r>
              <a:rPr lang="en-CA" dirty="0" smtClean="0"/>
              <a:t>point </a:t>
            </a:r>
            <a:r>
              <a:rPr lang="en-CA" dirty="0"/>
              <a:t>out loading dock, our door, door to main</a:t>
            </a:r>
            <a:r>
              <a:rPr lang="en-CA" baseline="0" dirty="0"/>
              <a:t> part of </a:t>
            </a:r>
            <a:r>
              <a:rPr lang="en-CA" baseline="0" dirty="0" smtClean="0"/>
              <a:t>building</a:t>
            </a:r>
          </a:p>
          <a:p>
            <a:endParaRPr lang="en-CA" baseline="0" dirty="0"/>
          </a:p>
          <a:p>
            <a:r>
              <a:rPr lang="en-CA" baseline="0" dirty="0"/>
              <a:t>-Discovery Centre had a lot of </a:t>
            </a:r>
            <a:r>
              <a:rPr lang="en-CA" b="1" baseline="0" dirty="0"/>
              <a:t>clutter</a:t>
            </a:r>
            <a:r>
              <a:rPr lang="en-CA" baseline="0" dirty="0"/>
              <a:t>, was frequently </a:t>
            </a:r>
            <a:r>
              <a:rPr lang="en-CA" b="1" baseline="0" dirty="0"/>
              <a:t>mistaken for Receiving </a:t>
            </a:r>
            <a:r>
              <a:rPr lang="en-CA" baseline="0" dirty="0"/>
              <a:t>or a warehouse and was in need of some organization and new life</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12</a:t>
            </a:fld>
            <a:endParaRPr lang="en-CA"/>
          </a:p>
        </p:txBody>
      </p:sp>
    </p:spTree>
    <p:extLst>
      <p:ext uri="{BB962C8B-B14F-4D97-AF65-F5344CB8AC3E}">
        <p14:creationId xmlns:p14="http://schemas.microsoft.com/office/powerpoint/2010/main" val="674709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Colleen</a:t>
            </a:r>
          </a:p>
          <a:p>
            <a:endParaRPr lang="en-CA" dirty="0" smtClean="0"/>
          </a:p>
          <a:p>
            <a:r>
              <a:rPr lang="en-CA" dirty="0" smtClean="0"/>
              <a:t>Our marketing plan </a:t>
            </a:r>
            <a:r>
              <a:rPr lang="en-CA" b="1" dirty="0" smtClean="0"/>
              <a:t>did not involve expensive re-branding,</a:t>
            </a:r>
            <a:r>
              <a:rPr lang="en-CA" b="1" baseline="0" dirty="0" smtClean="0"/>
              <a:t> new slogans or logos </a:t>
            </a:r>
            <a:r>
              <a:rPr lang="en-CA" baseline="0" dirty="0" smtClean="0"/>
              <a:t>– we are under a corporate umbrella and cannot change those things</a:t>
            </a:r>
          </a:p>
          <a:p>
            <a:endParaRPr lang="en-CA" baseline="0" dirty="0" smtClean="0"/>
          </a:p>
          <a:p>
            <a:r>
              <a:rPr lang="en-CA" dirty="0" smtClean="0"/>
              <a:t>Our marketing plan involved</a:t>
            </a:r>
            <a:r>
              <a:rPr lang="en-CA" baseline="0" dirty="0" smtClean="0"/>
              <a:t> </a:t>
            </a:r>
            <a:r>
              <a:rPr lang="en-CA" b="1" baseline="0" dirty="0" smtClean="0"/>
              <a:t>building partnerships and word of mouth promotion.  And was FREE.</a:t>
            </a:r>
          </a:p>
          <a:p>
            <a:endParaRPr lang="en-CA" baseline="0" dirty="0" smtClean="0"/>
          </a:p>
          <a:p>
            <a:r>
              <a:rPr lang="en-CA" baseline="0" dirty="0" smtClean="0"/>
              <a:t>We’ll show you what we did and how you can use some of those techniques.</a:t>
            </a:r>
            <a:endParaRPr lang="en-CA" dirty="0" smtClean="0"/>
          </a:p>
          <a:p>
            <a:endParaRPr lang="en-CA" dirty="0" smtClean="0"/>
          </a:p>
          <a:p>
            <a:r>
              <a:rPr lang="en-CA" b="1" dirty="0" smtClean="0"/>
              <a:t>Marketing Tip #1</a:t>
            </a:r>
            <a:r>
              <a:rPr lang="en-CA" b="1" baseline="0" dirty="0" smtClean="0"/>
              <a:t> </a:t>
            </a:r>
            <a:r>
              <a:rPr lang="en-CA" baseline="0" dirty="0" smtClean="0"/>
              <a:t>– Keep you User in mind</a:t>
            </a:r>
          </a:p>
          <a:p>
            <a:endParaRPr lang="en-CA" baseline="0" dirty="0" smtClean="0"/>
          </a:p>
          <a:p>
            <a:r>
              <a:rPr lang="en-CA" baseline="0" dirty="0" smtClean="0"/>
              <a:t>What do they</a:t>
            </a:r>
            <a:r>
              <a:rPr lang="en-CA" dirty="0" smtClean="0"/>
              <a:t> want?</a:t>
            </a:r>
            <a:endParaRPr lang="en-CA" dirty="0"/>
          </a:p>
          <a:p>
            <a:r>
              <a:rPr lang="en-CA" dirty="0"/>
              <a:t>What will help our users find our services valuable?</a:t>
            </a:r>
          </a:p>
          <a:p>
            <a:r>
              <a:rPr lang="en-CA" dirty="0"/>
              <a:t>What do our users need to be able to user our </a:t>
            </a:r>
            <a:r>
              <a:rPr lang="en-CA" dirty="0" smtClean="0"/>
              <a:t>library effectively?</a:t>
            </a:r>
            <a:endParaRPr lang="en-CA" dirty="0"/>
          </a:p>
          <a:p>
            <a:r>
              <a:rPr lang="en-CA" dirty="0"/>
              <a:t>How can we help our users?</a:t>
            </a:r>
          </a:p>
        </p:txBody>
      </p:sp>
      <p:sp>
        <p:nvSpPr>
          <p:cNvPr id="4" name="Slide Number Placeholder 3"/>
          <p:cNvSpPr>
            <a:spLocks noGrp="1"/>
          </p:cNvSpPr>
          <p:nvPr>
            <p:ph type="sldNum" sz="quarter" idx="10"/>
          </p:nvPr>
        </p:nvSpPr>
        <p:spPr/>
        <p:txBody>
          <a:bodyPr/>
          <a:lstStyle/>
          <a:p>
            <a:fld id="{766BEFA2-1894-46C2-812F-5D7D5C6493BE}" type="slidenum">
              <a:rPr lang="en-CA" smtClean="0"/>
              <a:t>13</a:t>
            </a:fld>
            <a:endParaRPr lang="en-CA"/>
          </a:p>
        </p:txBody>
      </p:sp>
    </p:spTree>
    <p:extLst>
      <p:ext uri="{BB962C8B-B14F-4D97-AF65-F5344CB8AC3E}">
        <p14:creationId xmlns:p14="http://schemas.microsoft.com/office/powerpoint/2010/main" val="2939202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a:p>
          <a:p>
            <a:r>
              <a:rPr lang="en-CA" dirty="0"/>
              <a:t>-We started with the basics and </a:t>
            </a:r>
            <a:r>
              <a:rPr lang="en-CA" b="1" dirty="0"/>
              <a:t>created a</a:t>
            </a:r>
            <a:r>
              <a:rPr lang="en-CA" b="1" baseline="0" dirty="0"/>
              <a:t> Welcoming Space</a:t>
            </a:r>
          </a:p>
          <a:p>
            <a:endParaRPr lang="en-CA" dirty="0" smtClean="0"/>
          </a:p>
          <a:p>
            <a:r>
              <a:rPr lang="en-CA" dirty="0" smtClean="0"/>
              <a:t>-</a:t>
            </a:r>
            <a:r>
              <a:rPr lang="en-CA" b="1" dirty="0"/>
              <a:t>Can’t change industrial shelving</a:t>
            </a:r>
            <a:r>
              <a:rPr lang="en-CA" b="1" baseline="0" dirty="0"/>
              <a:t> </a:t>
            </a:r>
            <a:r>
              <a:rPr lang="en-CA" baseline="0" dirty="0"/>
              <a:t>but we can make them look less like a warehouse and </a:t>
            </a:r>
            <a:r>
              <a:rPr lang="en-CA" b="1" baseline="0" dirty="0"/>
              <a:t>more like a resource library</a:t>
            </a:r>
          </a:p>
          <a:p>
            <a:endParaRPr lang="en-CA" baseline="0" dirty="0" smtClean="0"/>
          </a:p>
          <a:p>
            <a:r>
              <a:rPr lang="en-CA" baseline="0" dirty="0" smtClean="0"/>
              <a:t>-</a:t>
            </a:r>
            <a:r>
              <a:rPr lang="en-CA" b="1" baseline="0" dirty="0" smtClean="0"/>
              <a:t>Posters </a:t>
            </a:r>
            <a:r>
              <a:rPr lang="en-CA" b="1" baseline="0" dirty="0"/>
              <a:t>add </a:t>
            </a:r>
            <a:r>
              <a:rPr lang="en-CA" baseline="0" dirty="0"/>
              <a:t>colour, warmth, demonstrate our purpose and highlight our </a:t>
            </a:r>
            <a:r>
              <a:rPr lang="en-CA" baseline="0" dirty="0" smtClean="0"/>
              <a:t>resources</a:t>
            </a:r>
          </a:p>
          <a:p>
            <a:endParaRPr lang="en-CA" baseline="0" dirty="0"/>
          </a:p>
          <a:p>
            <a:r>
              <a:rPr lang="en-CA" baseline="0" dirty="0"/>
              <a:t>-</a:t>
            </a:r>
            <a:r>
              <a:rPr lang="en-CA" b="1" baseline="0" dirty="0"/>
              <a:t>Posters also start highlighting the name “Discovery Centre” and re-creating our identity</a:t>
            </a:r>
            <a:endParaRPr lang="en-CA" b="1" dirty="0"/>
          </a:p>
        </p:txBody>
      </p:sp>
      <p:sp>
        <p:nvSpPr>
          <p:cNvPr id="4" name="Slide Number Placeholder 3"/>
          <p:cNvSpPr>
            <a:spLocks noGrp="1"/>
          </p:cNvSpPr>
          <p:nvPr>
            <p:ph type="sldNum" sz="quarter" idx="10"/>
          </p:nvPr>
        </p:nvSpPr>
        <p:spPr/>
        <p:txBody>
          <a:bodyPr/>
          <a:lstStyle/>
          <a:p>
            <a:fld id="{766BEFA2-1894-46C2-812F-5D7D5C6493BE}" type="slidenum">
              <a:rPr lang="en-CA" smtClean="0"/>
              <a:t>14</a:t>
            </a:fld>
            <a:endParaRPr lang="en-CA"/>
          </a:p>
        </p:txBody>
      </p:sp>
    </p:spTree>
    <p:extLst>
      <p:ext uri="{BB962C8B-B14F-4D97-AF65-F5344CB8AC3E}">
        <p14:creationId xmlns:p14="http://schemas.microsoft.com/office/powerpoint/2010/main" val="2964717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a:p>
          <a:p>
            <a:r>
              <a:rPr lang="en-CA" dirty="0"/>
              <a:t>-Our kits are numbered but we </a:t>
            </a:r>
            <a:r>
              <a:rPr lang="en-CA" b="1" dirty="0"/>
              <a:t>did not have a shelving order.</a:t>
            </a:r>
          </a:p>
          <a:p>
            <a:endParaRPr lang="en-CA" dirty="0" smtClean="0"/>
          </a:p>
          <a:p>
            <a:r>
              <a:rPr lang="en-CA" dirty="0" smtClean="0"/>
              <a:t>-</a:t>
            </a:r>
            <a:r>
              <a:rPr lang="en-CA" dirty="0"/>
              <a:t>Needed to be able to </a:t>
            </a:r>
            <a:r>
              <a:rPr lang="en-CA" b="1" dirty="0"/>
              <a:t>reliably find resources </a:t>
            </a:r>
            <a:r>
              <a:rPr lang="en-CA" dirty="0"/>
              <a:t>so we created a</a:t>
            </a:r>
            <a:r>
              <a:rPr lang="en-CA" baseline="0" dirty="0"/>
              <a:t> shelving order and </a:t>
            </a:r>
            <a:r>
              <a:rPr lang="en-CA" b="1" baseline="0" dirty="0"/>
              <a:t>signage</a:t>
            </a:r>
            <a:endParaRPr lang="en-CA" b="1" dirty="0"/>
          </a:p>
        </p:txBody>
      </p:sp>
      <p:sp>
        <p:nvSpPr>
          <p:cNvPr id="4" name="Slide Number Placeholder 3"/>
          <p:cNvSpPr>
            <a:spLocks noGrp="1"/>
          </p:cNvSpPr>
          <p:nvPr>
            <p:ph type="sldNum" sz="quarter" idx="10"/>
          </p:nvPr>
        </p:nvSpPr>
        <p:spPr/>
        <p:txBody>
          <a:bodyPr/>
          <a:lstStyle/>
          <a:p>
            <a:fld id="{766BEFA2-1894-46C2-812F-5D7D5C6493BE}" type="slidenum">
              <a:rPr lang="en-CA" smtClean="0"/>
              <a:t>15</a:t>
            </a:fld>
            <a:endParaRPr lang="en-CA"/>
          </a:p>
        </p:txBody>
      </p:sp>
    </p:spTree>
    <p:extLst>
      <p:ext uri="{BB962C8B-B14F-4D97-AF65-F5344CB8AC3E}">
        <p14:creationId xmlns:p14="http://schemas.microsoft.com/office/powerpoint/2010/main" val="3278996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a:p>
          <a:p>
            <a:r>
              <a:rPr lang="en-CA" dirty="0"/>
              <a:t>-</a:t>
            </a:r>
            <a:r>
              <a:rPr lang="en-CA" b="1" dirty="0"/>
              <a:t>Every kit has a shelf sign</a:t>
            </a:r>
          </a:p>
          <a:p>
            <a:endParaRPr lang="en-CA" dirty="0" smtClean="0"/>
          </a:p>
          <a:p>
            <a:r>
              <a:rPr lang="en-CA" dirty="0" smtClean="0"/>
              <a:t>-</a:t>
            </a:r>
            <a:r>
              <a:rPr lang="en-CA" dirty="0"/>
              <a:t>Shelf signs have </a:t>
            </a:r>
            <a:r>
              <a:rPr lang="en-CA" b="1" dirty="0"/>
              <a:t>5 elements</a:t>
            </a:r>
          </a:p>
          <a:p>
            <a:r>
              <a:rPr lang="en-CA" dirty="0"/>
              <a:t>     </a:t>
            </a:r>
            <a:r>
              <a:rPr lang="en-CA" b="1" dirty="0"/>
              <a:t>Title</a:t>
            </a:r>
          </a:p>
          <a:p>
            <a:r>
              <a:rPr lang="en-CA" dirty="0"/>
              <a:t>     </a:t>
            </a:r>
            <a:r>
              <a:rPr lang="en-CA" b="1" dirty="0"/>
              <a:t>Subject or Curriculu</a:t>
            </a:r>
            <a:r>
              <a:rPr lang="en-CA" b="1" baseline="0" dirty="0"/>
              <a:t>m </a:t>
            </a:r>
            <a:r>
              <a:rPr lang="en-CA" baseline="0" dirty="0"/>
              <a:t>area  (Art and Music, Kinder, Language, Phys Ed, Social Studies, Special Needs, STEM) – colour coded, matches title</a:t>
            </a:r>
          </a:p>
          <a:p>
            <a:r>
              <a:rPr lang="en-CA" b="1" baseline="0" dirty="0"/>
              <a:t>     Audience </a:t>
            </a:r>
            <a:r>
              <a:rPr lang="en-CA" baseline="0" dirty="0"/>
              <a:t>(Primary Junior Intermediate Secondary)</a:t>
            </a:r>
          </a:p>
          <a:p>
            <a:r>
              <a:rPr lang="en-CA" baseline="0" dirty="0"/>
              <a:t>     </a:t>
            </a:r>
            <a:r>
              <a:rPr lang="en-CA" b="1" baseline="0" dirty="0"/>
              <a:t>Kit #</a:t>
            </a:r>
            <a:r>
              <a:rPr lang="en-CA" baseline="0" dirty="0"/>
              <a:t> and </a:t>
            </a:r>
            <a:r>
              <a:rPr lang="en-CA" b="1" baseline="0" dirty="0"/>
              <a:t>number of copies </a:t>
            </a:r>
            <a:r>
              <a:rPr lang="en-CA" baseline="0" dirty="0"/>
              <a:t>(for shelving information)</a:t>
            </a:r>
          </a:p>
          <a:p>
            <a:r>
              <a:rPr lang="en-CA" baseline="0" dirty="0"/>
              <a:t>     and, </a:t>
            </a:r>
            <a:r>
              <a:rPr lang="en-CA" u="sng" baseline="0" dirty="0"/>
              <a:t>most importantly</a:t>
            </a:r>
            <a:r>
              <a:rPr lang="en-CA" baseline="0" dirty="0"/>
              <a:t>, a </a:t>
            </a:r>
            <a:r>
              <a:rPr lang="en-CA" b="1" baseline="0" dirty="0"/>
              <a:t>photograph</a:t>
            </a:r>
            <a:r>
              <a:rPr lang="en-CA" baseline="0" dirty="0"/>
              <a:t> of the kit </a:t>
            </a:r>
            <a:r>
              <a:rPr lang="en-CA" baseline="0" dirty="0" smtClean="0"/>
              <a:t>contents</a:t>
            </a:r>
          </a:p>
          <a:p>
            <a:endParaRPr lang="en-CA" baseline="0" dirty="0"/>
          </a:p>
          <a:p>
            <a:r>
              <a:rPr lang="en-CA" baseline="0" dirty="0" smtClean="0"/>
              <a:t>-Shelf </a:t>
            </a:r>
            <a:r>
              <a:rPr lang="en-CA" baseline="0" dirty="0"/>
              <a:t>Signs have added a lot of </a:t>
            </a:r>
            <a:r>
              <a:rPr lang="en-CA" b="1" baseline="0" dirty="0"/>
              <a:t>visual interest </a:t>
            </a:r>
            <a:r>
              <a:rPr lang="en-CA" baseline="0" dirty="0"/>
              <a:t>to the Discovery Centre, a lot of colour, order and organization and turned it into a browse-able </a:t>
            </a:r>
            <a:r>
              <a:rPr lang="en-CA" baseline="0" dirty="0" smtClean="0"/>
              <a:t>collection</a:t>
            </a:r>
          </a:p>
          <a:p>
            <a:endParaRPr lang="en-CA" baseline="0" dirty="0" smtClean="0"/>
          </a:p>
          <a:p>
            <a:r>
              <a:rPr lang="en-CA" baseline="0" dirty="0" smtClean="0"/>
              <a:t>-</a:t>
            </a:r>
            <a:r>
              <a:rPr lang="en-CA" b="1" baseline="0" dirty="0" smtClean="0"/>
              <a:t>A picture speaks a thousand words</a:t>
            </a:r>
            <a:r>
              <a:rPr lang="en-CA" b="0" baseline="0" dirty="0" smtClean="0"/>
              <a:t> : c</a:t>
            </a:r>
            <a:r>
              <a:rPr lang="en-CA" baseline="0" dirty="0" smtClean="0"/>
              <a:t>an’t see into most of our bins but the pictures give a quick and thorough idea of what is in each kit</a:t>
            </a:r>
            <a:endParaRPr lang="en-CA" baseline="0" dirty="0"/>
          </a:p>
        </p:txBody>
      </p:sp>
      <p:sp>
        <p:nvSpPr>
          <p:cNvPr id="4" name="Slide Number Placeholder 3"/>
          <p:cNvSpPr>
            <a:spLocks noGrp="1"/>
          </p:cNvSpPr>
          <p:nvPr>
            <p:ph type="sldNum" sz="quarter" idx="10"/>
          </p:nvPr>
        </p:nvSpPr>
        <p:spPr/>
        <p:txBody>
          <a:bodyPr/>
          <a:lstStyle/>
          <a:p>
            <a:fld id="{766BEFA2-1894-46C2-812F-5D7D5C6493BE}" type="slidenum">
              <a:rPr lang="en-CA" smtClean="0"/>
              <a:t>16</a:t>
            </a:fld>
            <a:endParaRPr lang="en-CA"/>
          </a:p>
        </p:txBody>
      </p:sp>
    </p:spTree>
    <p:extLst>
      <p:ext uri="{BB962C8B-B14F-4D97-AF65-F5344CB8AC3E}">
        <p14:creationId xmlns:p14="http://schemas.microsoft.com/office/powerpoint/2010/main" val="4177490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smtClean="0"/>
          </a:p>
          <a:p>
            <a:r>
              <a:rPr lang="en-CA" dirty="0" smtClean="0"/>
              <a:t>-</a:t>
            </a:r>
            <a:r>
              <a:rPr lang="en-CA" dirty="0"/>
              <a:t>Now our users can </a:t>
            </a:r>
            <a:r>
              <a:rPr lang="en-CA" b="1" dirty="0"/>
              <a:t>browse </a:t>
            </a:r>
            <a:r>
              <a:rPr lang="en-CA" dirty="0"/>
              <a:t>the Discovery Centre collection and get a better idea</a:t>
            </a:r>
            <a:r>
              <a:rPr lang="en-CA" baseline="0" dirty="0"/>
              <a:t> of </a:t>
            </a:r>
            <a:r>
              <a:rPr lang="en-CA" b="1" baseline="0" dirty="0"/>
              <a:t>what is in the boxes</a:t>
            </a:r>
          </a:p>
          <a:p>
            <a:r>
              <a:rPr lang="en-CA" baseline="0" dirty="0"/>
              <a:t>(the </a:t>
            </a:r>
            <a:r>
              <a:rPr lang="en-CA" b="1" baseline="0" dirty="0"/>
              <a:t>title </a:t>
            </a:r>
            <a:r>
              <a:rPr lang="en-CA" baseline="0" dirty="0"/>
              <a:t>on the end of the box doesn’t tell you enough information to be useful)</a:t>
            </a:r>
          </a:p>
          <a:p>
            <a:endParaRPr lang="en-CA" baseline="0" dirty="0" smtClean="0"/>
          </a:p>
          <a:p>
            <a:r>
              <a:rPr lang="en-CA" baseline="0" dirty="0" smtClean="0"/>
              <a:t>-</a:t>
            </a:r>
            <a:r>
              <a:rPr lang="en-CA" baseline="0" dirty="0"/>
              <a:t>Teachers often wander through the collection and </a:t>
            </a:r>
            <a:r>
              <a:rPr lang="en-CA" b="1" baseline="0" dirty="0"/>
              <a:t>take pictures of the shelf signs </a:t>
            </a:r>
            <a:r>
              <a:rPr lang="en-CA" baseline="0" dirty="0"/>
              <a:t>with their iPads or smart phones to remember what kits they are interested in </a:t>
            </a:r>
            <a:r>
              <a:rPr lang="en-CA" baseline="0" dirty="0" smtClean="0"/>
              <a:t>booking</a:t>
            </a:r>
          </a:p>
          <a:p>
            <a:endParaRPr lang="en-CA" baseline="0" dirty="0"/>
          </a:p>
          <a:p>
            <a:r>
              <a:rPr lang="en-CA" dirty="0"/>
              <a:t>-We now </a:t>
            </a:r>
            <a:r>
              <a:rPr lang="en-CA" b="1" dirty="0"/>
              <a:t>do tours and have walk in visitors</a:t>
            </a:r>
            <a:r>
              <a:rPr lang="en-CA" dirty="0"/>
              <a:t>, who can get a </a:t>
            </a:r>
            <a:r>
              <a:rPr lang="en-CA" b="1" dirty="0"/>
              <a:t>much better idea </a:t>
            </a:r>
            <a:r>
              <a:rPr lang="en-CA" dirty="0"/>
              <a:t>of what kinds of kits we have by just looking around and browsing</a:t>
            </a:r>
          </a:p>
        </p:txBody>
      </p:sp>
      <p:sp>
        <p:nvSpPr>
          <p:cNvPr id="4" name="Slide Number Placeholder 3"/>
          <p:cNvSpPr>
            <a:spLocks noGrp="1"/>
          </p:cNvSpPr>
          <p:nvPr>
            <p:ph type="sldNum" sz="quarter" idx="10"/>
          </p:nvPr>
        </p:nvSpPr>
        <p:spPr/>
        <p:txBody>
          <a:bodyPr/>
          <a:lstStyle/>
          <a:p>
            <a:fld id="{766BEFA2-1894-46C2-812F-5D7D5C6493BE}" type="slidenum">
              <a:rPr lang="en-CA" smtClean="0"/>
              <a:t>17</a:t>
            </a:fld>
            <a:endParaRPr lang="en-CA"/>
          </a:p>
        </p:txBody>
      </p:sp>
    </p:spTree>
    <p:extLst>
      <p:ext uri="{BB962C8B-B14F-4D97-AF65-F5344CB8AC3E}">
        <p14:creationId xmlns:p14="http://schemas.microsoft.com/office/powerpoint/2010/main" val="757673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Donna</a:t>
            </a:r>
          </a:p>
        </p:txBody>
      </p:sp>
      <p:sp>
        <p:nvSpPr>
          <p:cNvPr id="4" name="Slide Number Placeholder 3"/>
          <p:cNvSpPr>
            <a:spLocks noGrp="1"/>
          </p:cNvSpPr>
          <p:nvPr>
            <p:ph type="sldNum" sz="quarter" idx="10"/>
          </p:nvPr>
        </p:nvSpPr>
        <p:spPr/>
        <p:txBody>
          <a:bodyPr/>
          <a:lstStyle/>
          <a:p>
            <a:fld id="{766BEFA2-1894-46C2-812F-5D7D5C6493BE}" type="slidenum">
              <a:rPr lang="en-CA" smtClean="0"/>
              <a:t>18</a:t>
            </a:fld>
            <a:endParaRPr lang="en-CA"/>
          </a:p>
        </p:txBody>
      </p:sp>
    </p:spTree>
    <p:extLst>
      <p:ext uri="{BB962C8B-B14F-4D97-AF65-F5344CB8AC3E}">
        <p14:creationId xmlns:p14="http://schemas.microsoft.com/office/powerpoint/2010/main" val="1322742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Donna  </a:t>
            </a:r>
          </a:p>
          <a:p>
            <a:r>
              <a:rPr lang="en-CA" dirty="0"/>
              <a:t>One word of advice— GET OUT OF YOUR OFFICE! Meet those other people interested in providing resources to students</a:t>
            </a:r>
          </a:p>
          <a:p>
            <a:r>
              <a:rPr lang="en-CA" dirty="0"/>
              <a:t>Early Years, Intensive Support Services, Phys Ed, Technological Studies, Music,  </a:t>
            </a:r>
          </a:p>
          <a:p>
            <a:r>
              <a:rPr lang="en-CA" dirty="0"/>
              <a:t>-working our other departments within the board had been practiced before either myself or Colleen came into the roles we are now in.</a:t>
            </a:r>
          </a:p>
          <a:p>
            <a:endParaRPr lang="en-CA" dirty="0"/>
          </a:p>
          <a:p>
            <a:r>
              <a:rPr lang="en-CA" dirty="0"/>
              <a:t>-Augmentative Communication has worked with the DC for several years to circulate specialized kits for assisting students with language learning issues.  These have been highly successful.</a:t>
            </a:r>
          </a:p>
          <a:p>
            <a:endParaRPr lang="en-CA" dirty="0"/>
          </a:p>
          <a:p>
            <a:r>
              <a:rPr lang="en-CA" dirty="0"/>
              <a:t>-once I started in 2013, we arranged for a group of science teachers to assist us with revamping all of our currently existing kits that had significant consumables in them.  We streamlined the kits so that almost everything was </a:t>
            </a:r>
            <a:r>
              <a:rPr lang="en-CA" dirty="0" smtClean="0"/>
              <a:t>reusable; consumables</a:t>
            </a:r>
            <a:r>
              <a:rPr lang="en-CA" baseline="0" dirty="0" smtClean="0"/>
              <a:t> have now been reduced to almost nothing.  </a:t>
            </a:r>
            <a:endParaRPr lang="en-CA" dirty="0"/>
          </a:p>
          <a:p>
            <a:endParaRPr lang="en-CA" dirty="0"/>
          </a:p>
          <a:p>
            <a:r>
              <a:rPr lang="en-CA" dirty="0"/>
              <a:t>-I was also able to reach out to our Aboriginal consultant, Jennie Dupuis, and get started on updating our Indigenous kits which were desperately needing a refresh</a:t>
            </a:r>
          </a:p>
          <a:p>
            <a:endParaRPr lang="en-CA" dirty="0"/>
          </a:p>
          <a:p>
            <a:r>
              <a:rPr lang="en-CA" dirty="0"/>
              <a:t>-story about meeting Sarah </a:t>
            </a:r>
            <a:r>
              <a:rPr lang="en-CA" dirty="0" err="1"/>
              <a:t>Roarke</a:t>
            </a:r>
            <a:r>
              <a:rPr lang="en-CA" dirty="0"/>
              <a:t>, Early Years specialist on my way to a meeting.  She had an enormous pile of Wintergreen boxes surrounding her cubby.  Knowing what Wintergreen sold, I asked her what was in the boxes.  Well, that started a great conversation regarding$100K and how she was purchasing resources for the FDK classrooms but didn't have enough funds to purchase what they needed.  I mentioned the DC and what we do and the plans began.  As Colleen mentioned </a:t>
            </a:r>
            <a:r>
              <a:rPr lang="en-CA" dirty="0" err="1"/>
              <a:t>already,a</a:t>
            </a:r>
            <a:r>
              <a:rPr lang="en-CA" dirty="0"/>
              <a:t> significant number of our new kits are now for those early years students.  </a:t>
            </a:r>
          </a:p>
          <a:p>
            <a:endParaRPr lang="en-CA" dirty="0"/>
          </a:p>
          <a:p>
            <a:r>
              <a:rPr lang="en-CA" dirty="0"/>
              <a:t>-as a member of the 21Century learning team, I also started developing robotics kits that served the need </a:t>
            </a:r>
            <a:r>
              <a:rPr lang="en-CA" dirty="0" smtClean="0"/>
              <a:t>of </a:t>
            </a:r>
            <a:r>
              <a:rPr lang="en-CA" dirty="0"/>
              <a:t>coding clubs and classroom activities around coding that have been taken to a new level by purchases made in the last year</a:t>
            </a:r>
          </a:p>
          <a:p>
            <a:endParaRPr lang="en-CA" dirty="0"/>
          </a:p>
          <a:p>
            <a:r>
              <a:rPr lang="en-CA" dirty="0"/>
              <a:t>-once word got out that we were developing new and exciting resources that were needed out in the schools, people started approaching us!</a:t>
            </a:r>
          </a:p>
          <a:p>
            <a:endParaRPr lang="en-CA" dirty="0"/>
          </a:p>
          <a:p>
            <a:r>
              <a:rPr lang="en-CA" dirty="0"/>
              <a:t>Colleen has established firm relationships with our intensive support services which deal with significant issues such as autism.  Cause and effect kits have now been developed and are flying off the shelves.  Mindfulness kits with wonder wands and Buddha boards are now available for loans.</a:t>
            </a:r>
          </a:p>
          <a:p>
            <a:endParaRPr lang="en-CA" dirty="0"/>
          </a:p>
          <a:p>
            <a:r>
              <a:rPr lang="en-CA" dirty="0"/>
              <a:t>Tech </a:t>
            </a:r>
            <a:r>
              <a:rPr lang="en-CA" dirty="0" smtClean="0"/>
              <a:t>studies </a:t>
            </a:r>
            <a:r>
              <a:rPr lang="en-CA" dirty="0"/>
              <a:t>is now circulating fully loaded tool boxes </a:t>
            </a:r>
            <a:r>
              <a:rPr lang="en-CA" dirty="0" smtClean="0"/>
              <a:t>($700</a:t>
            </a:r>
            <a:r>
              <a:rPr lang="en-CA" baseline="0" dirty="0" smtClean="0"/>
              <a:t> each) </a:t>
            </a:r>
            <a:r>
              <a:rPr lang="en-CA" dirty="0" smtClean="0"/>
              <a:t>for </a:t>
            </a:r>
            <a:r>
              <a:rPr lang="en-CA" dirty="0"/>
              <a:t>our elementary students to use.  So that they are familiar with these tools in advance of coming to high school.</a:t>
            </a:r>
          </a:p>
          <a:p>
            <a:endParaRPr lang="en-CA" dirty="0"/>
          </a:p>
          <a:p>
            <a:r>
              <a:rPr lang="en-CA" dirty="0"/>
              <a:t>Our health and </a:t>
            </a:r>
            <a:r>
              <a:rPr lang="en-CA" dirty="0" err="1"/>
              <a:t>phys</a:t>
            </a:r>
            <a:r>
              <a:rPr lang="en-CA" dirty="0"/>
              <a:t> </a:t>
            </a:r>
            <a:r>
              <a:rPr lang="en-CA" dirty="0" err="1"/>
              <a:t>ed</a:t>
            </a:r>
            <a:r>
              <a:rPr lang="en-CA" dirty="0"/>
              <a:t> consultant is starting to work with us in circulating DPA resources that are new and refreshing from what is in the schools</a:t>
            </a:r>
          </a:p>
          <a:p>
            <a:endParaRPr lang="en-CA" dirty="0"/>
          </a:p>
          <a:p>
            <a:r>
              <a:rPr lang="en-CA" dirty="0"/>
              <a:t>Our art and music consultant is now helping us decide what types of instruments can be safely circulated through our services and is advising us on where to buy these </a:t>
            </a:r>
            <a:r>
              <a:rPr lang="en-CA" dirty="0" smtClean="0"/>
              <a:t>resources, also donated</a:t>
            </a:r>
            <a:r>
              <a:rPr lang="en-CA" baseline="0" dirty="0" smtClean="0"/>
              <a:t> Ukuleles ($3500)</a:t>
            </a:r>
            <a:r>
              <a:rPr lang="en-CA" dirty="0" smtClean="0"/>
              <a:t>;</a:t>
            </a:r>
            <a:r>
              <a:rPr lang="en-CA" dirty="0"/>
              <a:t>  Colleen is getting very good at identifying the oddest sorts of drums!  This was a great success as this was one of the relationships that needed to be rebuilt from the time that kit services was downsized. </a:t>
            </a:r>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19</a:t>
            </a:fld>
            <a:endParaRPr lang="en-CA"/>
          </a:p>
        </p:txBody>
      </p:sp>
    </p:spTree>
    <p:extLst>
      <p:ext uri="{BB962C8B-B14F-4D97-AF65-F5344CB8AC3E}">
        <p14:creationId xmlns:p14="http://schemas.microsoft.com/office/powerpoint/2010/main" val="165419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66BEFA2-1894-46C2-812F-5D7D5C6493BE}" type="slidenum">
              <a:rPr lang="en-CA" smtClean="0"/>
              <a:t>2</a:t>
            </a:fld>
            <a:endParaRPr lang="en-CA"/>
          </a:p>
        </p:txBody>
      </p:sp>
    </p:spTree>
    <p:extLst>
      <p:ext uri="{BB962C8B-B14F-4D97-AF65-F5344CB8AC3E}">
        <p14:creationId xmlns:p14="http://schemas.microsoft.com/office/powerpoint/2010/main" val="1704296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Donna </a:t>
            </a:r>
          </a:p>
          <a:p>
            <a:endParaRPr lang="en-CA" dirty="0"/>
          </a:p>
          <a:p>
            <a:r>
              <a:rPr lang="en-CA" dirty="0"/>
              <a:t>-a big part of making a success of the DC was re-establishing relationships with all of our teachers and not just the few die hard teachers that were using  the older materials that were available.  Marketing and promoting was a big part of this</a:t>
            </a:r>
            <a:r>
              <a:rPr lang="en-CA" dirty="0" smtClean="0"/>
              <a:t>.</a:t>
            </a:r>
          </a:p>
          <a:p>
            <a:endParaRPr lang="en-CA" dirty="0" smtClean="0"/>
          </a:p>
          <a:p>
            <a:r>
              <a:rPr lang="en-CA" dirty="0" smtClean="0"/>
              <a:t>-we have had kinder, teacher librarian and social</a:t>
            </a:r>
            <a:r>
              <a:rPr lang="en-CA" baseline="0" dirty="0" smtClean="0"/>
              <a:t> studies, ESL, EA, ISS </a:t>
            </a:r>
            <a:r>
              <a:rPr lang="en-CA" baseline="0" dirty="0" err="1" smtClean="0"/>
              <a:t>inservices</a:t>
            </a:r>
            <a:r>
              <a:rPr lang="en-CA" baseline="0" dirty="0" smtClean="0"/>
              <a:t>, drop in visits and booked tours throughout this term.  </a:t>
            </a:r>
            <a:endParaRPr lang="en-CA" dirty="0"/>
          </a:p>
          <a:p>
            <a:endParaRPr lang="en-CA" dirty="0"/>
          </a:p>
          <a:p>
            <a:r>
              <a:rPr lang="en-CA" dirty="0"/>
              <a:t>-specifically we held multi day open houses for Kindergarten teachers and support workers specifically but also a general open house to reintroduce the DC to everyone.  We even managed to time our open house days to Trustee </a:t>
            </a:r>
            <a:r>
              <a:rPr lang="en-CA" dirty="0" smtClean="0"/>
              <a:t>meetings</a:t>
            </a:r>
          </a:p>
          <a:p>
            <a:endParaRPr lang="en-CA" dirty="0" smtClean="0"/>
          </a:p>
          <a:p>
            <a:r>
              <a:rPr lang="en-CA" dirty="0" smtClean="0"/>
              <a:t>-word is now getting out that the Discovery Centre is alive and well</a:t>
            </a:r>
            <a:r>
              <a:rPr lang="en-CA" baseline="0" dirty="0" smtClean="0"/>
              <a:t> and growing.  We’re listening and responding to the needs of our students and their teachers.</a:t>
            </a:r>
          </a:p>
          <a:p>
            <a:endParaRPr lang="en-CA" baseline="0" dirty="0" smtClean="0"/>
          </a:p>
          <a:p>
            <a:r>
              <a:rPr lang="en-CA" baseline="0" dirty="0" smtClean="0"/>
              <a:t>-most recently, last Friday on our PD day, all </a:t>
            </a:r>
            <a:r>
              <a:rPr lang="en-CA" baseline="0" dirty="0" err="1" smtClean="0"/>
              <a:t>Eas</a:t>
            </a:r>
            <a:r>
              <a:rPr lang="en-CA" baseline="0" dirty="0" smtClean="0"/>
              <a:t> were in the building for their PD and once Colleen did an impromptu presentation on the Discovery Centre, the room was hopping for the remainder of the day!  </a:t>
            </a:r>
          </a:p>
          <a:p>
            <a:endParaRPr lang="en-CA" baseline="0" dirty="0" smtClean="0"/>
          </a:p>
          <a:p>
            <a:r>
              <a:rPr lang="en-CA" baseline="0" dirty="0" smtClean="0"/>
              <a:t>Word of mouth is the simplest and most effective form of marketing</a:t>
            </a:r>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20</a:t>
            </a:fld>
            <a:endParaRPr lang="en-CA"/>
          </a:p>
        </p:txBody>
      </p:sp>
    </p:spTree>
    <p:extLst>
      <p:ext uri="{BB962C8B-B14F-4D97-AF65-F5344CB8AC3E}">
        <p14:creationId xmlns:p14="http://schemas.microsoft.com/office/powerpoint/2010/main" val="718457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Donna</a:t>
            </a:r>
          </a:p>
          <a:p>
            <a:endParaRPr lang="en-CA" dirty="0"/>
          </a:p>
          <a:p>
            <a:r>
              <a:rPr lang="en-CA" dirty="0"/>
              <a:t>Yes this might be a shocker to some but while some resources are super expensive, others are not.  </a:t>
            </a:r>
          </a:p>
          <a:p>
            <a:r>
              <a:rPr lang="en-CA" dirty="0"/>
              <a:t>Marketing doesn't have to be expensive either.  Besides printing flyers, all of our marketing has been free</a:t>
            </a:r>
            <a:r>
              <a:rPr lang="en-CA" dirty="0" smtClean="0"/>
              <a:t>.</a:t>
            </a:r>
          </a:p>
          <a:p>
            <a:endParaRPr lang="en-CA" dirty="0" smtClean="0"/>
          </a:p>
          <a:p>
            <a:r>
              <a:rPr lang="en-CA" dirty="0" smtClean="0"/>
              <a:t>Make the most of social</a:t>
            </a:r>
            <a:r>
              <a:rPr lang="en-CA" baseline="0" dirty="0" smtClean="0"/>
              <a:t> media; its simple and free</a:t>
            </a:r>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21</a:t>
            </a:fld>
            <a:endParaRPr lang="en-CA"/>
          </a:p>
        </p:txBody>
      </p:sp>
    </p:spTree>
    <p:extLst>
      <p:ext uri="{BB962C8B-B14F-4D97-AF65-F5344CB8AC3E}">
        <p14:creationId xmlns:p14="http://schemas.microsoft.com/office/powerpoint/2010/main" val="1740957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Donna</a:t>
            </a:r>
          </a:p>
          <a:p>
            <a:endParaRPr lang="en-CA" dirty="0" smtClean="0"/>
          </a:p>
          <a:p>
            <a:r>
              <a:rPr lang="en-US" dirty="0" smtClean="0"/>
              <a:t>Our DC budget is pretty small but will cover the basics for replacement of missing or broken parts, new containers, labels and associated equipment, shelving (yes we buy our own shelving!)</a:t>
            </a:r>
          </a:p>
          <a:p>
            <a:r>
              <a:rPr lang="en-US" dirty="0" smtClean="0">
                <a:latin typeface="+mn-lt"/>
              </a:rPr>
              <a:t>-it is also used to pay for additional staffing when backlogs become serious; some of the funding does go to building new kits but it is pretty limited</a:t>
            </a:r>
          </a:p>
          <a:p>
            <a:endParaRPr lang="en-US" dirty="0" smtClean="0">
              <a:latin typeface="+mn-lt"/>
            </a:endParaRPr>
          </a:p>
          <a:p>
            <a:r>
              <a:rPr lang="en-US" dirty="0" smtClean="0">
                <a:latin typeface="+mn-lt"/>
              </a:rPr>
              <a:t>So where have we gone to find other funding?  </a:t>
            </a:r>
          </a:p>
          <a:p>
            <a:endParaRPr lang="en-US" dirty="0" smtClean="0">
              <a:latin typeface="+mn-lt"/>
            </a:endParaRPr>
          </a:p>
          <a:p>
            <a:r>
              <a:rPr lang="en-US" dirty="0" smtClean="0">
                <a:latin typeface="+mn-lt"/>
              </a:rPr>
              <a:t>Other departments within the board— with the building of partnerships, come the receipt of funding.  One case, our Early Years department received a significant amount to help with providing resources to all Kindergarten classes in the board.  We made contact with this individual, showed them how we could distribute kits throughout the board.  She was eager to join us.  She used the amount to create our new set of Kinder resources which are rarely on the shelves they are being used so much.  </a:t>
            </a:r>
          </a:p>
          <a:p>
            <a:endParaRPr lang="en-US" dirty="0" smtClean="0">
              <a:latin typeface="+mn-lt"/>
            </a:endParaRPr>
          </a:p>
          <a:p>
            <a:r>
              <a:rPr lang="en-US" dirty="0" smtClean="0">
                <a:latin typeface="+mn-lt"/>
              </a:rPr>
              <a:t>To encourage further use and encourage financial </a:t>
            </a:r>
            <a:r>
              <a:rPr lang="en-US" dirty="0" err="1" smtClean="0">
                <a:latin typeface="+mn-lt"/>
              </a:rPr>
              <a:t>support,we</a:t>
            </a:r>
            <a:r>
              <a:rPr lang="en-US" dirty="0" smtClean="0">
                <a:latin typeface="+mn-lt"/>
              </a:rPr>
              <a:t> held a full day open house in the lobby of our education </a:t>
            </a:r>
            <a:r>
              <a:rPr lang="en-US" dirty="0" err="1" smtClean="0">
                <a:latin typeface="+mn-lt"/>
              </a:rPr>
              <a:t>centre</a:t>
            </a:r>
            <a:r>
              <a:rPr lang="en-US" dirty="0" smtClean="0">
                <a:latin typeface="+mn-lt"/>
              </a:rPr>
              <a:t>.  A lot of people had no idea what resources we had.  From that </a:t>
            </a:r>
            <a:r>
              <a:rPr lang="en-US" dirty="0" err="1" smtClean="0">
                <a:latin typeface="+mn-lt"/>
              </a:rPr>
              <a:t>day,we</a:t>
            </a:r>
            <a:r>
              <a:rPr lang="en-US" dirty="0" smtClean="0">
                <a:latin typeface="+mn-lt"/>
              </a:rPr>
              <a:t> have had further help with new kits for technology(real tool kits), Start Reading kits from</a:t>
            </a:r>
            <a:r>
              <a:rPr lang="en-US" baseline="0" dirty="0" smtClean="0">
                <a:latin typeface="+mn-lt"/>
              </a:rPr>
              <a:t> Communication Services, Level 1 Cause and Effect resources from Intensive Support Services, gym resources from Phys Ed.</a:t>
            </a:r>
            <a:r>
              <a:rPr lang="en-US" dirty="0" smtClean="0">
                <a:latin typeface="+mn-lt"/>
              </a:rPr>
              <a:t> </a:t>
            </a:r>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22</a:t>
            </a:fld>
            <a:endParaRPr lang="en-CA"/>
          </a:p>
        </p:txBody>
      </p:sp>
    </p:spTree>
    <p:extLst>
      <p:ext uri="{BB962C8B-B14F-4D97-AF65-F5344CB8AC3E}">
        <p14:creationId xmlns:p14="http://schemas.microsoft.com/office/powerpoint/2010/main" val="2471035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Donna</a:t>
            </a:r>
          </a:p>
          <a:p>
            <a:r>
              <a:rPr lang="en-CA" dirty="0"/>
              <a:t>With who:</a:t>
            </a:r>
          </a:p>
          <a:p>
            <a:endParaRPr lang="en-CA" dirty="0"/>
          </a:p>
          <a:p>
            <a:r>
              <a:rPr lang="en-CA" dirty="0"/>
              <a:t>Users</a:t>
            </a:r>
          </a:p>
          <a:p>
            <a:r>
              <a:rPr lang="en-CA" dirty="0"/>
              <a:t>Staff</a:t>
            </a:r>
          </a:p>
          <a:p>
            <a:r>
              <a:rPr lang="en-CA" dirty="0"/>
              <a:t>Courier</a:t>
            </a:r>
          </a:p>
          <a:p>
            <a:r>
              <a:rPr lang="en-CA" dirty="0"/>
              <a:t>Superintendents</a:t>
            </a:r>
          </a:p>
          <a:p>
            <a:r>
              <a:rPr lang="en-CA" dirty="0" smtClean="0"/>
              <a:t>Trustees</a:t>
            </a:r>
          </a:p>
          <a:p>
            <a:endParaRPr lang="en-CA" dirty="0" smtClean="0"/>
          </a:p>
          <a:p>
            <a:endParaRPr lang="en-CA" dirty="0"/>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23</a:t>
            </a:fld>
            <a:endParaRPr lang="en-CA"/>
          </a:p>
        </p:txBody>
      </p:sp>
    </p:spTree>
    <p:extLst>
      <p:ext uri="{BB962C8B-B14F-4D97-AF65-F5344CB8AC3E}">
        <p14:creationId xmlns:p14="http://schemas.microsoft.com/office/powerpoint/2010/main" val="1841245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Donna</a:t>
            </a:r>
            <a:r>
              <a:rPr lang="en-CA" baseline="0" dirty="0"/>
              <a:t> </a:t>
            </a:r>
            <a:endParaRPr lang="en-CA" baseline="0" dirty="0" smtClean="0"/>
          </a:p>
          <a:p>
            <a:endParaRPr lang="en-CA" baseline="0" dirty="0" smtClean="0"/>
          </a:p>
          <a:p>
            <a:r>
              <a:rPr lang="en-CA" baseline="0" dirty="0" smtClean="0"/>
              <a:t>We used many different forms of communication including</a:t>
            </a:r>
          </a:p>
          <a:p>
            <a:endParaRPr lang="en-CA" baseline="0" dirty="0"/>
          </a:p>
          <a:p>
            <a:r>
              <a:rPr lang="en-CA" baseline="0" dirty="0"/>
              <a:t>-</a:t>
            </a:r>
            <a:r>
              <a:rPr lang="en-CA" dirty="0"/>
              <a:t>Open Houses, </a:t>
            </a:r>
          </a:p>
          <a:p>
            <a:r>
              <a:rPr lang="en-CA" dirty="0"/>
              <a:t>-Displays, </a:t>
            </a:r>
          </a:p>
          <a:p>
            <a:r>
              <a:rPr lang="en-CA" dirty="0"/>
              <a:t>-Ed Centre Pursuit,</a:t>
            </a:r>
            <a:r>
              <a:rPr lang="en-CA" baseline="0" dirty="0"/>
              <a:t> </a:t>
            </a:r>
          </a:p>
          <a:p>
            <a:r>
              <a:rPr lang="en-CA" baseline="0" dirty="0"/>
              <a:t>-Presentations, </a:t>
            </a:r>
            <a:r>
              <a:rPr lang="en-CA" baseline="0" dirty="0" err="1"/>
              <a:t>Inservices</a:t>
            </a:r>
            <a:r>
              <a:rPr lang="en-CA" baseline="0" dirty="0"/>
              <a:t>, tours</a:t>
            </a:r>
          </a:p>
          <a:p>
            <a:r>
              <a:rPr lang="en-CA" baseline="0" dirty="0"/>
              <a:t>Yammer (promoting every new resource)</a:t>
            </a:r>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24</a:t>
            </a:fld>
            <a:endParaRPr lang="en-CA"/>
          </a:p>
        </p:txBody>
      </p:sp>
    </p:spTree>
    <p:extLst>
      <p:ext uri="{BB962C8B-B14F-4D97-AF65-F5344CB8AC3E}">
        <p14:creationId xmlns:p14="http://schemas.microsoft.com/office/powerpoint/2010/main" val="2513447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Donna </a:t>
            </a:r>
            <a:endParaRPr lang="en-CA" baseline="0" dirty="0"/>
          </a:p>
          <a:p>
            <a:r>
              <a:rPr lang="en-CA" dirty="0"/>
              <a:t>Ways we communicate with our users:</a:t>
            </a:r>
          </a:p>
          <a:p>
            <a:endParaRPr lang="en-CA" dirty="0"/>
          </a:p>
          <a:p>
            <a:r>
              <a:rPr lang="en-CA" dirty="0"/>
              <a:t>-media@hwdsb.on.ca is</a:t>
            </a:r>
            <a:r>
              <a:rPr lang="en-CA" baseline="0" dirty="0"/>
              <a:t> a</a:t>
            </a:r>
            <a:r>
              <a:rPr lang="en-CA" dirty="0"/>
              <a:t> consistent point of contact, </a:t>
            </a:r>
          </a:p>
          <a:p>
            <a:r>
              <a:rPr lang="en-CA" dirty="0"/>
              <a:t>-templates for replies (consistent wording no matter which staff is replying, consistent</a:t>
            </a:r>
            <a:r>
              <a:rPr lang="en-CA" baseline="0" dirty="0"/>
              <a:t> customer service focus in the message)</a:t>
            </a:r>
            <a:r>
              <a:rPr lang="en-CA" dirty="0"/>
              <a:t>, </a:t>
            </a:r>
          </a:p>
          <a:p>
            <a:r>
              <a:rPr lang="en-CA" dirty="0"/>
              <a:t>-auto emails from </a:t>
            </a:r>
            <a:r>
              <a:rPr lang="en-CA" dirty="0" err="1"/>
              <a:t>Medianet</a:t>
            </a:r>
            <a:r>
              <a:rPr lang="en-CA" dirty="0"/>
              <a:t> (What is Shipping To</a:t>
            </a:r>
            <a:r>
              <a:rPr lang="en-CA" baseline="0" dirty="0"/>
              <a:t> You Today, Kits Due Back, Late, Delayed, Delayed Item Shipping)</a:t>
            </a:r>
            <a:r>
              <a:rPr lang="en-CA" dirty="0"/>
              <a:t>, </a:t>
            </a:r>
            <a:r>
              <a:rPr lang="en-CA" dirty="0" smtClean="0"/>
              <a:t>emails which were</a:t>
            </a:r>
            <a:r>
              <a:rPr lang="en-CA" baseline="0" dirty="0" smtClean="0"/>
              <a:t> not used before</a:t>
            </a:r>
            <a:endParaRPr lang="en-CA" dirty="0"/>
          </a:p>
          <a:p>
            <a:r>
              <a:rPr lang="en-CA" dirty="0"/>
              <a:t>-shipping labels, How to Return this Kit labels (telling people how</a:t>
            </a:r>
            <a:r>
              <a:rPr lang="en-CA" baseline="0" dirty="0"/>
              <a:t> we would like them to return kits instead of assuming they know),</a:t>
            </a:r>
            <a:r>
              <a:rPr lang="en-CA" dirty="0"/>
              <a:t> Return to Discovery Centre labels (communicating</a:t>
            </a:r>
            <a:r>
              <a:rPr lang="en-CA" baseline="0" dirty="0"/>
              <a:t> with users and allowing them to communicate with us effortlessly about what direction a kit is travelling, is the teacher finished with a kit), colour coding labels</a:t>
            </a:r>
          </a:p>
          <a:p>
            <a:r>
              <a:rPr lang="en-CA" baseline="0" dirty="0"/>
              <a:t>-, make life easier for everyone by providing instructions in email, labels, signage for staff in the DC (“you can’t blame them for not doing it the way you want if you didn’t tell them how you want them to do it”)</a:t>
            </a:r>
          </a:p>
          <a:p>
            <a:r>
              <a:rPr lang="en-CA" dirty="0"/>
              <a:t>-talking to people, tours, inviting people in, </a:t>
            </a:r>
            <a:r>
              <a:rPr lang="en-CA" baseline="0" dirty="0"/>
              <a:t>small opportunities for consistent contact Reinforcing the Discovery Centre name (moving away from the Kit Services name) by putting Discovery Centre on our kit title labels, kits, How to Return this Kit label, Return to Discovery Centre label, Contents List </a:t>
            </a:r>
          </a:p>
          <a:p>
            <a:r>
              <a:rPr lang="en-CA" baseline="0" dirty="0"/>
              <a:t>-Yammer – announcements (Open House, deliveries delayed due to snow day, please return our bags, booking calendar opening date, etc.), pinned resources (DC </a:t>
            </a:r>
            <a:r>
              <a:rPr lang="en-CA" baseline="0" dirty="0" err="1"/>
              <a:t>Medianet</a:t>
            </a:r>
            <a:r>
              <a:rPr lang="en-CA" baseline="0" dirty="0"/>
              <a:t> Info Sheet, DC Tips, Tricks &amp; FAQs, pinned link to </a:t>
            </a:r>
            <a:r>
              <a:rPr lang="en-CA" baseline="0" dirty="0" err="1"/>
              <a:t>Medianet</a:t>
            </a:r>
            <a:r>
              <a:rPr lang="en-CA" baseline="0" dirty="0"/>
              <a:t>)</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25</a:t>
            </a:fld>
            <a:endParaRPr lang="en-CA"/>
          </a:p>
        </p:txBody>
      </p:sp>
    </p:spTree>
    <p:extLst>
      <p:ext uri="{BB962C8B-B14F-4D97-AF65-F5344CB8AC3E}">
        <p14:creationId xmlns:p14="http://schemas.microsoft.com/office/powerpoint/2010/main" val="3110226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a:p>
          <a:p>
            <a:r>
              <a:rPr lang="en-CA" dirty="0" smtClean="0"/>
              <a:t>-</a:t>
            </a:r>
            <a:r>
              <a:rPr lang="en-CA" b="1" dirty="0" smtClean="0"/>
              <a:t>Rehabilitated kits</a:t>
            </a:r>
            <a:r>
              <a:rPr lang="en-CA" b="1" baseline="0" dirty="0" smtClean="0"/>
              <a:t> </a:t>
            </a:r>
            <a:r>
              <a:rPr lang="en-CA" baseline="0" dirty="0" smtClean="0"/>
              <a:t>began with a</a:t>
            </a:r>
            <a:r>
              <a:rPr lang="en-CA" dirty="0" smtClean="0"/>
              <a:t>dding </a:t>
            </a:r>
            <a:r>
              <a:rPr lang="en-CA" b="1" dirty="0"/>
              <a:t>Contents Lists</a:t>
            </a:r>
            <a:r>
              <a:rPr lang="en-CA" dirty="0"/>
              <a:t>, </a:t>
            </a:r>
            <a:r>
              <a:rPr lang="en-CA" dirty="0" smtClean="0"/>
              <a:t>(communicating what is in the kits, what may</a:t>
            </a:r>
            <a:r>
              <a:rPr lang="en-CA" baseline="0" dirty="0" smtClean="0"/>
              <a:t> be missing so everyone knows)</a:t>
            </a:r>
          </a:p>
          <a:p>
            <a:endParaRPr lang="en-CA" dirty="0"/>
          </a:p>
          <a:p>
            <a:r>
              <a:rPr lang="en-CA" dirty="0"/>
              <a:t>-</a:t>
            </a:r>
            <a:r>
              <a:rPr lang="en-CA" b="1" dirty="0"/>
              <a:t>Contents Checking</a:t>
            </a:r>
            <a:r>
              <a:rPr lang="en-CA" b="1" baseline="0" dirty="0"/>
              <a:t> </a:t>
            </a:r>
            <a:r>
              <a:rPr lang="en-CA" baseline="0" dirty="0"/>
              <a:t>– every kit, every </a:t>
            </a:r>
            <a:r>
              <a:rPr lang="en-CA" baseline="0" dirty="0" smtClean="0"/>
              <a:t>time</a:t>
            </a:r>
          </a:p>
          <a:p>
            <a:endParaRPr lang="en-CA" dirty="0"/>
          </a:p>
          <a:p>
            <a:r>
              <a:rPr lang="en-CA" dirty="0"/>
              <a:t>-</a:t>
            </a:r>
            <a:r>
              <a:rPr lang="en-CA" b="1" dirty="0"/>
              <a:t>Missing Pieces</a:t>
            </a:r>
            <a:r>
              <a:rPr lang="en-CA" b="1" baseline="0" dirty="0"/>
              <a:t> </a:t>
            </a:r>
            <a:r>
              <a:rPr lang="en-CA" baseline="0" dirty="0" smtClean="0"/>
              <a:t>Tracking, emailing teachers, getting missing parts back (some kits are useless if a charger is missing)</a:t>
            </a:r>
          </a:p>
          <a:p>
            <a:endParaRPr lang="en-CA" baseline="0" dirty="0"/>
          </a:p>
          <a:p>
            <a:r>
              <a:rPr lang="en-CA" dirty="0"/>
              <a:t>-</a:t>
            </a:r>
            <a:r>
              <a:rPr lang="en-CA" b="1" dirty="0"/>
              <a:t>spare </a:t>
            </a:r>
            <a:r>
              <a:rPr lang="en-CA" b="1" dirty="0" smtClean="0"/>
              <a:t>parts </a:t>
            </a:r>
            <a:r>
              <a:rPr lang="en-CA" b="0" dirty="0" smtClean="0"/>
              <a:t>–</a:t>
            </a:r>
            <a:r>
              <a:rPr lang="en-CA" b="0" baseline="0" dirty="0" smtClean="0"/>
              <a:t> large supply of parts we can replace as necessary – Lego, </a:t>
            </a:r>
            <a:r>
              <a:rPr lang="en-CA" b="0" baseline="0" dirty="0" err="1" smtClean="0"/>
              <a:t>K’Nex</a:t>
            </a:r>
            <a:r>
              <a:rPr lang="en-CA" b="0" baseline="0" dirty="0" smtClean="0"/>
              <a:t>, some sensory, extra pieces from withdrawn kits,</a:t>
            </a:r>
          </a:p>
          <a:p>
            <a:endParaRPr lang="en-CA" b="1" dirty="0"/>
          </a:p>
          <a:p>
            <a:r>
              <a:rPr lang="en-CA" dirty="0"/>
              <a:t>-</a:t>
            </a:r>
            <a:r>
              <a:rPr lang="en-CA" b="1" dirty="0"/>
              <a:t>watching circulation patterns </a:t>
            </a:r>
            <a:r>
              <a:rPr lang="en-CA" dirty="0"/>
              <a:t>to see what is in </a:t>
            </a:r>
            <a:r>
              <a:rPr lang="en-CA" dirty="0" smtClean="0"/>
              <a:t>demand - what do we need more of?</a:t>
            </a:r>
            <a:r>
              <a:rPr lang="en-CA" baseline="0" dirty="0" smtClean="0"/>
              <a:t>, what is not earning its shelf space?</a:t>
            </a:r>
          </a:p>
          <a:p>
            <a:endParaRPr lang="en-CA" dirty="0"/>
          </a:p>
          <a:p>
            <a:r>
              <a:rPr lang="en-CA" dirty="0"/>
              <a:t>-informal</a:t>
            </a:r>
            <a:r>
              <a:rPr lang="en-CA" baseline="0" dirty="0"/>
              <a:t> </a:t>
            </a:r>
            <a:r>
              <a:rPr lang="en-CA" b="1" baseline="0" dirty="0" smtClean="0"/>
              <a:t>requests for new resources </a:t>
            </a:r>
            <a:r>
              <a:rPr lang="en-CA" baseline="0" dirty="0"/>
              <a:t>from Consultants and Educational </a:t>
            </a:r>
            <a:r>
              <a:rPr lang="en-CA" baseline="0" dirty="0" smtClean="0"/>
              <a:t>Coaches and teachers (Yammer, talking in halls, emails –do you have…)</a:t>
            </a:r>
          </a:p>
          <a:p>
            <a:endParaRPr lang="en-CA" b="1" baseline="0" dirty="0"/>
          </a:p>
          <a:p>
            <a:r>
              <a:rPr lang="en-CA" baseline="0" dirty="0"/>
              <a:t>-do our kits </a:t>
            </a:r>
            <a:r>
              <a:rPr lang="en-CA" b="1" baseline="0" dirty="0"/>
              <a:t>align with curriculum </a:t>
            </a:r>
            <a:r>
              <a:rPr lang="en-CA" baseline="0" dirty="0"/>
              <a:t>(class sets versus smaller group in individual resources</a:t>
            </a:r>
            <a:r>
              <a:rPr lang="en-CA" baseline="0" dirty="0" smtClean="0"/>
              <a:t>)</a:t>
            </a:r>
          </a:p>
          <a:p>
            <a:endParaRPr lang="en-CA" baseline="0" dirty="0"/>
          </a:p>
          <a:p>
            <a:r>
              <a:rPr lang="en-CA" baseline="0" dirty="0"/>
              <a:t>-</a:t>
            </a:r>
            <a:r>
              <a:rPr lang="en-CA" b="1" baseline="0" dirty="0"/>
              <a:t>weeding kits</a:t>
            </a:r>
          </a:p>
          <a:p>
            <a:endParaRPr lang="en-CA" baseline="0" dirty="0" smtClean="0"/>
          </a:p>
          <a:p>
            <a:r>
              <a:rPr lang="en-CA" baseline="0" dirty="0" smtClean="0"/>
              <a:t>-</a:t>
            </a:r>
            <a:r>
              <a:rPr lang="en-CA" b="1" baseline="0" dirty="0"/>
              <a:t>re-evaluating kits with our </a:t>
            </a:r>
            <a:r>
              <a:rPr lang="en-CA" b="1" baseline="0" dirty="0" smtClean="0"/>
              <a:t>expert contacts </a:t>
            </a:r>
            <a:r>
              <a:rPr lang="en-CA" b="1" baseline="0" dirty="0"/>
              <a:t>in other departments</a:t>
            </a:r>
            <a:r>
              <a:rPr lang="en-CA" baseline="0" dirty="0"/>
              <a:t> (e.g. science Ed Coaches to evaluate older science kits, Intensive Support Services staff helping to improve AC kits which have missing pieces)</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26</a:t>
            </a:fld>
            <a:endParaRPr lang="en-CA"/>
          </a:p>
        </p:txBody>
      </p:sp>
    </p:spTree>
    <p:extLst>
      <p:ext uri="{BB962C8B-B14F-4D97-AF65-F5344CB8AC3E}">
        <p14:creationId xmlns:p14="http://schemas.microsoft.com/office/powerpoint/2010/main" val="1590402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a:p>
          <a:p>
            <a:r>
              <a:rPr lang="en-CA" dirty="0"/>
              <a:t>-added </a:t>
            </a:r>
            <a:r>
              <a:rPr lang="en-CA" b="1" dirty="0"/>
              <a:t>over 450 new</a:t>
            </a:r>
            <a:r>
              <a:rPr lang="en-CA" b="1" baseline="0" dirty="0"/>
              <a:t> kits copies</a:t>
            </a:r>
            <a:r>
              <a:rPr lang="en-CA" baseline="0" dirty="0"/>
              <a:t>, almost </a:t>
            </a:r>
            <a:r>
              <a:rPr lang="en-CA" b="1" baseline="0" dirty="0"/>
              <a:t>doubled collection size in 18 months</a:t>
            </a:r>
          </a:p>
          <a:p>
            <a:endParaRPr lang="en-CA" dirty="0" smtClean="0"/>
          </a:p>
          <a:p>
            <a:r>
              <a:rPr lang="en-CA" dirty="0" smtClean="0"/>
              <a:t>-</a:t>
            </a:r>
            <a:r>
              <a:rPr lang="en-CA" b="1" dirty="0"/>
              <a:t>expanding the types of resources</a:t>
            </a:r>
            <a:r>
              <a:rPr lang="en-CA" dirty="0"/>
              <a:t>, more than just STEM resource, expanded </a:t>
            </a:r>
            <a:r>
              <a:rPr lang="en-CA" b="1" dirty="0"/>
              <a:t>across the</a:t>
            </a:r>
            <a:r>
              <a:rPr lang="en-CA" b="1" baseline="0" dirty="0"/>
              <a:t> curriculum </a:t>
            </a:r>
            <a:r>
              <a:rPr lang="en-CA" baseline="0" dirty="0"/>
              <a:t>– language, educational games, makerspace, exceptional student resources (learning resource, life skills, sensory), social studies, </a:t>
            </a:r>
            <a:r>
              <a:rPr lang="en-CA" baseline="0" dirty="0" smtClean="0"/>
              <a:t>ESL</a:t>
            </a:r>
          </a:p>
          <a:p>
            <a:endParaRPr lang="en-CA" baseline="0" dirty="0"/>
          </a:p>
          <a:p>
            <a:r>
              <a:rPr lang="en-CA" baseline="0" dirty="0"/>
              <a:t>-grade </a:t>
            </a:r>
            <a:r>
              <a:rPr lang="en-CA" b="1" baseline="0" dirty="0"/>
              <a:t>K – 12</a:t>
            </a:r>
            <a:r>
              <a:rPr lang="en-CA" baseline="0" dirty="0"/>
              <a:t>, kits for </a:t>
            </a:r>
            <a:r>
              <a:rPr lang="en-CA" b="1" baseline="0" dirty="0"/>
              <a:t>all students of all abilities</a:t>
            </a:r>
          </a:p>
          <a:p>
            <a:endParaRPr lang="en-CA" baseline="0" dirty="0" smtClean="0"/>
          </a:p>
          <a:p>
            <a:r>
              <a:rPr lang="en-CA" baseline="0" dirty="0" smtClean="0"/>
              <a:t>-</a:t>
            </a:r>
            <a:r>
              <a:rPr lang="en-CA" b="1" baseline="0" dirty="0"/>
              <a:t>using products in new ways </a:t>
            </a:r>
            <a:r>
              <a:rPr lang="en-CA" baseline="0" dirty="0"/>
              <a:t>– Canada Bulletin Board kit with labels in French and English becomes a bilingual matching game and the foundation of our Canadian Symbols </a:t>
            </a:r>
            <a:r>
              <a:rPr lang="en-CA" baseline="0" dirty="0" smtClean="0"/>
              <a:t>kit</a:t>
            </a:r>
          </a:p>
          <a:p>
            <a:endParaRPr lang="en-CA" baseline="0" dirty="0"/>
          </a:p>
          <a:p>
            <a:r>
              <a:rPr lang="en-CA" baseline="0" dirty="0"/>
              <a:t>-introduced </a:t>
            </a:r>
            <a:r>
              <a:rPr lang="en-CA" b="1" baseline="0" dirty="0"/>
              <a:t>2 new format types </a:t>
            </a:r>
            <a:r>
              <a:rPr lang="en-CA" baseline="0" dirty="0"/>
              <a:t>(Kinder, Special Needs</a:t>
            </a:r>
            <a:r>
              <a:rPr lang="en-CA" baseline="0" dirty="0" smtClean="0"/>
              <a:t>)</a:t>
            </a:r>
          </a:p>
          <a:p>
            <a:endParaRPr lang="en-CA" dirty="0"/>
          </a:p>
          <a:p>
            <a:r>
              <a:rPr lang="en-CA" dirty="0"/>
              <a:t>-</a:t>
            </a:r>
            <a:r>
              <a:rPr lang="en-CA" b="1" dirty="0"/>
              <a:t>Robots </a:t>
            </a:r>
            <a:r>
              <a:rPr lang="en-CA" dirty="0"/>
              <a:t>(</a:t>
            </a:r>
            <a:r>
              <a:rPr lang="en-CA" dirty="0" err="1"/>
              <a:t>Ozobot</a:t>
            </a:r>
            <a:r>
              <a:rPr lang="en-CA" dirty="0"/>
              <a:t>, </a:t>
            </a:r>
            <a:r>
              <a:rPr lang="en-CA" dirty="0" err="1"/>
              <a:t>Cubelets</a:t>
            </a:r>
            <a:r>
              <a:rPr lang="en-CA" dirty="0"/>
              <a:t>, DASH, DASH Accessories,</a:t>
            </a:r>
            <a:r>
              <a:rPr lang="en-CA" baseline="0" dirty="0"/>
              <a:t> </a:t>
            </a:r>
            <a:r>
              <a:rPr lang="en-CA" dirty="0"/>
              <a:t>Sphero 2.0, Sphero SPRK, Sphero Accessories, Code-a-pillar) </a:t>
            </a:r>
            <a:endParaRPr lang="en-CA" dirty="0" smtClean="0"/>
          </a:p>
          <a:p>
            <a:endParaRPr lang="en-CA" dirty="0"/>
          </a:p>
          <a:p>
            <a:r>
              <a:rPr lang="en-CA" dirty="0"/>
              <a:t>-</a:t>
            </a:r>
            <a:r>
              <a:rPr lang="en-CA" b="1" dirty="0"/>
              <a:t>teacher requests </a:t>
            </a:r>
            <a:r>
              <a:rPr lang="en-CA" dirty="0"/>
              <a:t>(</a:t>
            </a:r>
            <a:r>
              <a:rPr lang="en-CA" u="sng" dirty="0"/>
              <a:t>Dip Nets story</a:t>
            </a:r>
            <a:r>
              <a:rPr lang="en-CA" dirty="0"/>
              <a:t>, Educational</a:t>
            </a:r>
            <a:r>
              <a:rPr lang="en-CA" baseline="0" dirty="0"/>
              <a:t> Coach emailed my on a Thursday night, bought kits and special bin, processed on Monday, shipped to teacher on Tuesday</a:t>
            </a:r>
            <a:r>
              <a:rPr lang="en-CA" dirty="0" smtClean="0"/>
              <a:t>)</a:t>
            </a:r>
          </a:p>
          <a:p>
            <a:endParaRPr lang="en-CA" dirty="0"/>
          </a:p>
          <a:p>
            <a:r>
              <a:rPr lang="en-CA" dirty="0"/>
              <a:t>-</a:t>
            </a:r>
            <a:r>
              <a:rPr lang="en-CA" b="1" dirty="0"/>
              <a:t>circulating resources for other departments </a:t>
            </a:r>
            <a:r>
              <a:rPr lang="en-CA" dirty="0"/>
              <a:t>(AC, ISS, Phys</a:t>
            </a:r>
            <a:r>
              <a:rPr lang="en-CA" baseline="0" dirty="0"/>
              <a:t> Ed., Tech</a:t>
            </a:r>
            <a:r>
              <a:rPr lang="en-CA" baseline="0" dirty="0" smtClean="0"/>
              <a:t>)</a:t>
            </a:r>
          </a:p>
          <a:p>
            <a:endParaRPr lang="en-CA" baseline="0" dirty="0"/>
          </a:p>
          <a:p>
            <a:r>
              <a:rPr lang="en-CA" baseline="0" dirty="0"/>
              <a:t>-</a:t>
            </a:r>
            <a:r>
              <a:rPr lang="en-CA" b="1" baseline="0" dirty="0"/>
              <a:t>smaller kits in smaller packages</a:t>
            </a:r>
            <a:r>
              <a:rPr lang="en-CA" baseline="0" dirty="0"/>
              <a:t>, group not class sets,  1 resource in a kit instead of an entire packaged </a:t>
            </a:r>
            <a:r>
              <a:rPr lang="en-CA" baseline="0" dirty="0" smtClean="0"/>
              <a:t>unit</a:t>
            </a:r>
          </a:p>
          <a:p>
            <a:endParaRPr lang="en-CA" baseline="0" dirty="0"/>
          </a:p>
          <a:p>
            <a:r>
              <a:rPr lang="en-CA" baseline="0" dirty="0"/>
              <a:t>-</a:t>
            </a:r>
            <a:r>
              <a:rPr lang="en-CA" b="1" baseline="0" dirty="0"/>
              <a:t>smaller, lighter clear boxes</a:t>
            </a:r>
          </a:p>
          <a:p>
            <a:endParaRPr lang="en-CA" baseline="0" dirty="0" smtClean="0"/>
          </a:p>
          <a:p>
            <a:r>
              <a:rPr lang="en-CA" baseline="0" dirty="0" smtClean="0"/>
              <a:t>-discount vendors, </a:t>
            </a:r>
            <a:r>
              <a:rPr lang="en-CA" baseline="0" dirty="0"/>
              <a:t>Boxing Day </a:t>
            </a:r>
            <a:r>
              <a:rPr lang="en-CA" baseline="0" dirty="0" smtClean="0"/>
              <a:t>Sales, </a:t>
            </a:r>
            <a:r>
              <a:rPr lang="en-CA" baseline="0" dirty="0"/>
              <a:t>c</a:t>
            </a:r>
            <a:r>
              <a:rPr lang="en-CA" baseline="0" dirty="0" smtClean="0"/>
              <a:t>learance </a:t>
            </a:r>
            <a:r>
              <a:rPr lang="en-CA" baseline="0" dirty="0"/>
              <a:t>sales, </a:t>
            </a:r>
            <a:r>
              <a:rPr lang="en-CA" baseline="0" dirty="0" smtClean="0"/>
              <a:t>Vendor outlets and remainders, thrift stores, </a:t>
            </a:r>
            <a:r>
              <a:rPr lang="en-CA" baseline="0" dirty="0"/>
              <a:t>plus regular educational </a:t>
            </a:r>
            <a:r>
              <a:rPr lang="en-CA" baseline="0" dirty="0" smtClean="0"/>
              <a:t>vendors</a:t>
            </a:r>
          </a:p>
          <a:p>
            <a:endParaRPr lang="en-CA" baseline="0" dirty="0"/>
          </a:p>
          <a:p>
            <a:r>
              <a:rPr lang="en-CA" baseline="0" dirty="0"/>
              <a:t>-</a:t>
            </a:r>
            <a:r>
              <a:rPr lang="en-CA" b="1" baseline="0" dirty="0"/>
              <a:t>average cost of kits </a:t>
            </a:r>
            <a:r>
              <a:rPr lang="en-CA" baseline="0" dirty="0"/>
              <a:t>from hundreds or thousands of dollars (</a:t>
            </a:r>
            <a:r>
              <a:rPr lang="en-CA" baseline="0" dirty="0" err="1"/>
              <a:t>ToneChime</a:t>
            </a:r>
            <a:r>
              <a:rPr lang="en-CA" baseline="0" dirty="0"/>
              <a:t> Bells = $2000, drums = $5000, </a:t>
            </a:r>
            <a:r>
              <a:rPr lang="en-CA" baseline="0" dirty="0" err="1"/>
              <a:t>lego</a:t>
            </a:r>
            <a:r>
              <a:rPr lang="en-CA" baseline="0" dirty="0"/>
              <a:t> sets = $1500) down to an average of $100 per kit.  Some kits as little as $12 or $14. (2 resources in slide cost us less than $15 for a kit, 1 about $22, 1 was donated, one used surplus parts from Spare ).  Free resources from Elections Canada.  We can get a lot more kits for the same money</a:t>
            </a:r>
            <a:r>
              <a:rPr lang="en-CA" baseline="0" dirty="0" smtClean="0"/>
              <a:t>.</a:t>
            </a:r>
          </a:p>
          <a:p>
            <a:endParaRPr lang="en-CA" baseline="0" dirty="0"/>
          </a:p>
          <a:p>
            <a:r>
              <a:rPr lang="en-CA" baseline="0" dirty="0"/>
              <a:t>-as Donna mentioned, </a:t>
            </a:r>
            <a:r>
              <a:rPr lang="en-CA" b="1" baseline="0" dirty="0"/>
              <a:t>our budget also covers new shelving </a:t>
            </a:r>
            <a:r>
              <a:rPr lang="en-CA" baseline="0" dirty="0"/>
              <a:t>to hold all the new resources, </a:t>
            </a:r>
            <a:r>
              <a:rPr lang="en-CA" b="1" baseline="0" dirty="0"/>
              <a:t>new bins </a:t>
            </a:r>
            <a:r>
              <a:rPr lang="en-CA" baseline="0" dirty="0"/>
              <a:t>for the resources (bought on sale, of course), </a:t>
            </a:r>
            <a:r>
              <a:rPr lang="en-CA" b="1" baseline="0" dirty="0"/>
              <a:t>foam cushioning </a:t>
            </a:r>
            <a:r>
              <a:rPr lang="en-CA" baseline="0" dirty="0"/>
              <a:t>for fragile resources, so we need to stretch our resource </a:t>
            </a:r>
            <a:r>
              <a:rPr lang="en-CA" baseline="0" dirty="0" smtClean="0"/>
              <a:t>budget</a:t>
            </a:r>
          </a:p>
          <a:p>
            <a:endParaRPr lang="en-CA" baseline="0" dirty="0"/>
          </a:p>
          <a:p>
            <a:r>
              <a:rPr lang="en-CA" baseline="0" dirty="0"/>
              <a:t>-</a:t>
            </a:r>
            <a:r>
              <a:rPr lang="en-CA" b="1" baseline="0" dirty="0"/>
              <a:t>Having more resources to promote means increased marketing</a:t>
            </a:r>
            <a:r>
              <a:rPr lang="en-CA" baseline="0" dirty="0"/>
              <a:t>.  Each new resource Yammered in another marketing interaction with our users.</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27</a:t>
            </a:fld>
            <a:endParaRPr lang="en-CA"/>
          </a:p>
        </p:txBody>
      </p:sp>
    </p:spTree>
    <p:extLst>
      <p:ext uri="{BB962C8B-B14F-4D97-AF65-F5344CB8AC3E}">
        <p14:creationId xmlns:p14="http://schemas.microsoft.com/office/powerpoint/2010/main" val="659820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a:p>
          <a:p>
            <a:r>
              <a:rPr lang="en-CA" dirty="0"/>
              <a:t>-</a:t>
            </a:r>
            <a:r>
              <a:rPr lang="en-CA" b="1" dirty="0"/>
              <a:t>Funding</a:t>
            </a:r>
            <a:r>
              <a:rPr lang="en-CA" b="1" baseline="0" dirty="0"/>
              <a:t> that paid for our courier was cut </a:t>
            </a:r>
            <a:r>
              <a:rPr lang="en-CA" baseline="0" dirty="0"/>
              <a:t>in June 2016, </a:t>
            </a:r>
            <a:r>
              <a:rPr lang="en-CA" b="1" baseline="0" dirty="0"/>
              <a:t>just as circulation </a:t>
            </a:r>
            <a:r>
              <a:rPr lang="en-CA" baseline="0" dirty="0"/>
              <a:t>was really starting to take </a:t>
            </a:r>
            <a:r>
              <a:rPr lang="en-CA" baseline="0" dirty="0" smtClean="0"/>
              <a:t>off</a:t>
            </a:r>
          </a:p>
          <a:p>
            <a:endParaRPr lang="en-CA" baseline="0" dirty="0"/>
          </a:p>
          <a:p>
            <a:r>
              <a:rPr lang="en-CA" dirty="0"/>
              <a:t>-</a:t>
            </a:r>
            <a:r>
              <a:rPr lang="en-CA" b="1" dirty="0"/>
              <a:t>New courier</a:t>
            </a:r>
            <a:r>
              <a:rPr lang="en-CA" dirty="0"/>
              <a:t>, combined with Mail</a:t>
            </a:r>
            <a:r>
              <a:rPr lang="en-CA" baseline="0" dirty="0"/>
              <a:t> </a:t>
            </a:r>
            <a:r>
              <a:rPr lang="en-CA" baseline="0" dirty="0" smtClean="0"/>
              <a:t>Services, balancing act – the needs of 2 departments plus all the schools</a:t>
            </a:r>
          </a:p>
          <a:p>
            <a:endParaRPr lang="en-CA" baseline="0" dirty="0"/>
          </a:p>
          <a:p>
            <a:r>
              <a:rPr lang="en-CA" baseline="0" dirty="0"/>
              <a:t>-</a:t>
            </a:r>
            <a:r>
              <a:rPr lang="en-CA" b="1" baseline="0" dirty="0"/>
              <a:t>New shipping Routes </a:t>
            </a:r>
            <a:r>
              <a:rPr lang="en-CA" baseline="0" dirty="0"/>
              <a:t>(needed to change shipping routes, shipping schedules, pick up order in our booking system</a:t>
            </a:r>
            <a:r>
              <a:rPr lang="en-CA" baseline="0" dirty="0" smtClean="0"/>
              <a:t>)</a:t>
            </a:r>
          </a:p>
          <a:p>
            <a:endParaRPr lang="en-CA" baseline="0" dirty="0"/>
          </a:p>
          <a:p>
            <a:pPr marL="0" indent="0">
              <a:buFontTx/>
              <a:buNone/>
            </a:pPr>
            <a:r>
              <a:rPr lang="en-CA" baseline="0" dirty="0"/>
              <a:t>-</a:t>
            </a:r>
            <a:r>
              <a:rPr lang="en-CA" b="1" baseline="0" dirty="0"/>
              <a:t>Colours coded </a:t>
            </a:r>
            <a:r>
              <a:rPr lang="en-CA" baseline="0" dirty="0"/>
              <a:t>routes, packs by colour, signs on the wall where we put the packs for different colour routes, coloured school delivery labels, coloured highlighting on shipping labels  - all </a:t>
            </a:r>
            <a:r>
              <a:rPr lang="en-CA" b="1" baseline="0" dirty="0"/>
              <a:t>consistentl</a:t>
            </a:r>
            <a:r>
              <a:rPr lang="en-CA" b="1" dirty="0"/>
              <a:t>y communicated</a:t>
            </a:r>
            <a:endParaRPr lang="en-CA" b="1" baseline="0" dirty="0"/>
          </a:p>
          <a:p>
            <a:pPr marL="0" indent="0">
              <a:buFontTx/>
              <a:buNone/>
            </a:pPr>
            <a:endParaRPr lang="en-CA" baseline="0" dirty="0" smtClean="0"/>
          </a:p>
          <a:p>
            <a:pPr marL="0" indent="0">
              <a:buFontTx/>
              <a:buNone/>
            </a:pPr>
            <a:r>
              <a:rPr lang="en-CA" baseline="0" dirty="0" smtClean="0"/>
              <a:t>-</a:t>
            </a:r>
            <a:r>
              <a:rPr lang="en-CA" b="1" baseline="0" dirty="0"/>
              <a:t>absolute consistency </a:t>
            </a:r>
            <a:r>
              <a:rPr lang="en-CA" baseline="0" dirty="0"/>
              <a:t>to be able to keep 4 routes and </a:t>
            </a:r>
            <a:r>
              <a:rPr lang="en-CA" baseline="0" dirty="0" smtClean="0"/>
              <a:t>100+ and ships over 130 items </a:t>
            </a:r>
            <a:r>
              <a:rPr lang="en-CA" baseline="0" dirty="0"/>
              <a:t>schools </a:t>
            </a:r>
            <a:r>
              <a:rPr lang="en-CA" baseline="0" dirty="0" smtClean="0"/>
              <a:t>organized</a:t>
            </a:r>
          </a:p>
          <a:p>
            <a:pPr marL="0" indent="0">
              <a:buFontTx/>
              <a:buNone/>
            </a:pPr>
            <a:endParaRPr lang="en-CA" baseline="0" dirty="0"/>
          </a:p>
          <a:p>
            <a:pPr marL="0" indent="0">
              <a:buFontTx/>
              <a:buNone/>
            </a:pPr>
            <a:r>
              <a:rPr lang="en-CA" baseline="0" dirty="0"/>
              <a:t>-</a:t>
            </a:r>
            <a:r>
              <a:rPr lang="en-CA" b="1" baseline="0" dirty="0"/>
              <a:t>pack sizes </a:t>
            </a:r>
            <a:r>
              <a:rPr lang="en-CA" baseline="0" dirty="0"/>
              <a:t>doubled, then tripled, and </a:t>
            </a:r>
            <a:r>
              <a:rPr lang="en-CA" baseline="0" dirty="0" smtClean="0"/>
              <a:t>quadrupled</a:t>
            </a:r>
          </a:p>
          <a:p>
            <a:pPr marL="0" indent="0">
              <a:buFontTx/>
              <a:buNone/>
            </a:pPr>
            <a:endParaRPr lang="en-CA" baseline="0" dirty="0"/>
          </a:p>
          <a:p>
            <a:pPr marL="0" indent="0">
              <a:buFontTx/>
              <a:buNone/>
            </a:pPr>
            <a:r>
              <a:rPr lang="en-CA" baseline="0" dirty="0"/>
              <a:t>-</a:t>
            </a:r>
            <a:r>
              <a:rPr lang="en-CA" b="1" baseline="0" dirty="0"/>
              <a:t>how to manage pack sizes </a:t>
            </a:r>
            <a:r>
              <a:rPr lang="en-CA" baseline="0" dirty="0"/>
              <a:t>– got a cargo van then needed to upgrade to a cube truck, pack barely fit in van many </a:t>
            </a:r>
            <a:r>
              <a:rPr lang="en-CA" baseline="0" dirty="0" smtClean="0"/>
              <a:t>days</a:t>
            </a:r>
          </a:p>
          <a:p>
            <a:pPr marL="0" indent="0">
              <a:buFontTx/>
              <a:buNone/>
            </a:pPr>
            <a:endParaRPr lang="en-CA" baseline="0" dirty="0"/>
          </a:p>
          <a:p>
            <a:pPr marL="0" indent="0">
              <a:buFontTx/>
              <a:buNone/>
            </a:pPr>
            <a:r>
              <a:rPr lang="en-CA" baseline="0" dirty="0"/>
              <a:t>-</a:t>
            </a:r>
            <a:r>
              <a:rPr lang="en-CA" b="1" baseline="0" dirty="0"/>
              <a:t>communication with our drivers </a:t>
            </a:r>
            <a:r>
              <a:rPr lang="en-CA" baseline="0" dirty="0"/>
              <a:t>– communicating pack sizes in advance, working with them for late kit pick up and delayed kit delivery on off day, they let us know valuable information about how our shipping is working, messages from schools and </a:t>
            </a:r>
            <a:r>
              <a:rPr lang="en-CA" baseline="0" dirty="0" smtClean="0"/>
              <a:t>teachers</a:t>
            </a:r>
          </a:p>
          <a:p>
            <a:pPr marL="0" indent="0">
              <a:buFontTx/>
              <a:buNone/>
            </a:pPr>
            <a:endParaRPr lang="en-CA" baseline="0" dirty="0"/>
          </a:p>
          <a:p>
            <a:pPr marL="0" indent="0">
              <a:buFontTx/>
              <a:buNone/>
            </a:pPr>
            <a:r>
              <a:rPr lang="en-CA" baseline="0" dirty="0" smtClean="0"/>
              <a:t>-</a:t>
            </a:r>
            <a:r>
              <a:rPr lang="en-CA" b="1" baseline="0" dirty="0" smtClean="0"/>
              <a:t>Accuracy</a:t>
            </a:r>
            <a:r>
              <a:rPr lang="en-CA" b="1" baseline="0" dirty="0"/>
              <a:t>, accuracy, accuracy </a:t>
            </a:r>
            <a:r>
              <a:rPr lang="en-CA" baseline="0" dirty="0"/>
              <a:t>– pack sizes are so big now that we Double Check everything we ship to make sure there are no error – customer service.  If there are problems, I email teachers immediately to let them know the problem and explain how we will fix it</a:t>
            </a:r>
          </a:p>
        </p:txBody>
      </p:sp>
      <p:sp>
        <p:nvSpPr>
          <p:cNvPr id="4" name="Slide Number Placeholder 3"/>
          <p:cNvSpPr>
            <a:spLocks noGrp="1"/>
          </p:cNvSpPr>
          <p:nvPr>
            <p:ph type="sldNum" sz="quarter" idx="10"/>
          </p:nvPr>
        </p:nvSpPr>
        <p:spPr/>
        <p:txBody>
          <a:bodyPr/>
          <a:lstStyle/>
          <a:p>
            <a:fld id="{766BEFA2-1894-46C2-812F-5D7D5C6493BE}" type="slidenum">
              <a:rPr lang="en-CA" smtClean="0"/>
              <a:t>28</a:t>
            </a:fld>
            <a:endParaRPr lang="en-CA"/>
          </a:p>
        </p:txBody>
      </p:sp>
    </p:spTree>
    <p:extLst>
      <p:ext uri="{BB962C8B-B14F-4D97-AF65-F5344CB8AC3E}">
        <p14:creationId xmlns:p14="http://schemas.microsoft.com/office/powerpoint/2010/main" val="112680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Donna</a:t>
            </a:r>
          </a:p>
          <a:p>
            <a:r>
              <a:rPr lang="en-CA" dirty="0" smtClean="0"/>
              <a:t>Communicate </a:t>
            </a:r>
            <a:r>
              <a:rPr lang="en-CA" dirty="0"/>
              <a:t>with:</a:t>
            </a:r>
          </a:p>
          <a:p>
            <a:r>
              <a:rPr lang="en-CA" dirty="0"/>
              <a:t>-Other departments</a:t>
            </a:r>
          </a:p>
          <a:p>
            <a:r>
              <a:rPr lang="en-CA" dirty="0"/>
              <a:t>-Board </a:t>
            </a:r>
            <a:r>
              <a:rPr lang="en-CA" dirty="0" smtClean="0"/>
              <a:t>Administration—latest success, I will be presenting the successes and</a:t>
            </a:r>
            <a:r>
              <a:rPr lang="en-CA" baseline="0" dirty="0" smtClean="0"/>
              <a:t> needs of the Discovery Centre to our Executive Council in March</a:t>
            </a:r>
            <a:endParaRPr lang="en-CA" dirty="0"/>
          </a:p>
          <a:p>
            <a:r>
              <a:rPr lang="en-CA" dirty="0"/>
              <a:t>-our</a:t>
            </a:r>
            <a:r>
              <a:rPr lang="en-CA" baseline="0" dirty="0"/>
              <a:t> teacher clients (repeatedly an in many ways</a:t>
            </a:r>
            <a:r>
              <a:rPr lang="en-CA" baseline="0" dirty="0" smtClean="0"/>
              <a:t>); using these teachers as our sales people out in school.  Again word of mouth works miracles.</a:t>
            </a:r>
            <a:endParaRPr lang="en-CA" baseline="0" dirty="0"/>
          </a:p>
          <a:p>
            <a:r>
              <a:rPr lang="en-CA" baseline="0" dirty="0"/>
              <a:t>-teachers who don’t know us yet</a:t>
            </a:r>
          </a:p>
          <a:p>
            <a:r>
              <a:rPr lang="en-CA" baseline="0" dirty="0"/>
              <a:t>-Educational Coaches and Consultants</a:t>
            </a:r>
          </a:p>
          <a:p>
            <a:r>
              <a:rPr lang="en-CA" baseline="0" dirty="0"/>
              <a:t>-schools, principals and secretaries</a:t>
            </a:r>
          </a:p>
          <a:p>
            <a:r>
              <a:rPr lang="en-CA" baseline="0" dirty="0"/>
              <a:t>-our couriers</a:t>
            </a:r>
          </a:p>
          <a:p>
            <a:r>
              <a:rPr lang="en-CA" baseline="0" dirty="0"/>
              <a:t>-Discovery Centre staff</a:t>
            </a:r>
          </a:p>
          <a:p>
            <a:r>
              <a:rPr lang="en-CA" baseline="0" dirty="0"/>
              <a:t>-other SLC and IIT </a:t>
            </a:r>
            <a:r>
              <a:rPr lang="en-CA" baseline="0" dirty="0" smtClean="0"/>
              <a:t>staff</a:t>
            </a:r>
          </a:p>
          <a:p>
            <a:endParaRPr lang="en-CA" baseline="0" dirty="0" smtClean="0"/>
          </a:p>
          <a:p>
            <a:r>
              <a:rPr lang="en-CA" baseline="0" dirty="0" smtClean="0"/>
              <a:t>Basically, the more we send out a consistent message that we are here, willing to listen and respond to needs, the more successful we are</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29</a:t>
            </a:fld>
            <a:endParaRPr lang="en-CA"/>
          </a:p>
        </p:txBody>
      </p:sp>
    </p:spTree>
    <p:extLst>
      <p:ext uri="{BB962C8B-B14F-4D97-AF65-F5344CB8AC3E}">
        <p14:creationId xmlns:p14="http://schemas.microsoft.com/office/powerpoint/2010/main" val="148845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Donna:  Explain a bit about the various aspects of my job; Discovery</a:t>
            </a:r>
            <a:r>
              <a:rPr lang="en-CA" baseline="0" dirty="0" smtClean="0"/>
              <a:t> Centre is only one department in my portfolio so I needed Colleen desperately!</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3</a:t>
            </a:fld>
            <a:endParaRPr lang="en-CA"/>
          </a:p>
        </p:txBody>
      </p:sp>
    </p:spTree>
    <p:extLst>
      <p:ext uri="{BB962C8B-B14F-4D97-AF65-F5344CB8AC3E}">
        <p14:creationId xmlns:p14="http://schemas.microsoft.com/office/powerpoint/2010/main" val="1409150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Colleen </a:t>
            </a:r>
          </a:p>
          <a:p>
            <a:r>
              <a:rPr lang="en-CA" b="1" dirty="0"/>
              <a:t>Ways we </a:t>
            </a:r>
            <a:r>
              <a:rPr lang="en-CA" b="1" dirty="0" smtClean="0"/>
              <a:t>Communicate </a:t>
            </a:r>
            <a:r>
              <a:rPr lang="en-CA" dirty="0" smtClean="0"/>
              <a:t>: on kits ; </a:t>
            </a:r>
            <a:r>
              <a:rPr lang="en-CA" dirty="0"/>
              <a:t>email </a:t>
            </a:r>
            <a:r>
              <a:rPr lang="en-CA" dirty="0" smtClean="0"/>
              <a:t>templates ; flyers ; communication </a:t>
            </a:r>
            <a:r>
              <a:rPr lang="en-CA" dirty="0"/>
              <a:t>to staff (instructions</a:t>
            </a:r>
            <a:r>
              <a:rPr lang="en-CA" baseline="0" dirty="0"/>
              <a:t> posted on walls, templates in </a:t>
            </a:r>
            <a:r>
              <a:rPr lang="en-CA" baseline="0" dirty="0" smtClean="0"/>
              <a:t>inboxes), </a:t>
            </a:r>
            <a:r>
              <a:rPr lang="en-CA" baseline="0" dirty="0"/>
              <a:t>thanking people A </a:t>
            </a:r>
            <a:r>
              <a:rPr lang="en-CA" baseline="0" dirty="0" smtClean="0"/>
              <a:t>LOT</a:t>
            </a:r>
          </a:p>
          <a:p>
            <a:endParaRPr lang="en-CA" baseline="0" dirty="0" smtClean="0"/>
          </a:p>
          <a:p>
            <a:r>
              <a:rPr lang="en-CA" b="1" baseline="0" dirty="0" smtClean="0"/>
              <a:t>Can find communication </a:t>
            </a:r>
            <a:r>
              <a:rPr lang="en-CA" b="1" baseline="0" dirty="0"/>
              <a:t>successes from </a:t>
            </a:r>
            <a:r>
              <a:rPr lang="en-CA" b="1" baseline="0" dirty="0" smtClean="0"/>
              <a:t>identify finding short fallings </a:t>
            </a:r>
            <a:r>
              <a:rPr lang="en-CA" baseline="0" dirty="0" smtClean="0"/>
              <a:t>– Story - adding “Delayed </a:t>
            </a:r>
            <a:r>
              <a:rPr lang="en-CA" baseline="0" dirty="0"/>
              <a:t>kit shipping to you </a:t>
            </a:r>
            <a:r>
              <a:rPr lang="en-CA" baseline="0" dirty="0" smtClean="0"/>
              <a:t>today” email because kits were getting lost in schools when delayed kits shipped without teachers knowing</a:t>
            </a:r>
          </a:p>
          <a:p>
            <a:endParaRPr lang="en-CA" baseline="0" dirty="0" smtClean="0"/>
          </a:p>
          <a:p>
            <a:r>
              <a:rPr lang="en-CA" b="1" baseline="0" dirty="0" smtClean="0"/>
              <a:t>CONSISTENT, CONSISTENT, CONSISTENT</a:t>
            </a:r>
          </a:p>
          <a:p>
            <a:endParaRPr lang="en-CA" baseline="0" dirty="0" smtClean="0"/>
          </a:p>
          <a:p>
            <a:r>
              <a:rPr lang="en-CA" b="1" baseline="0" dirty="0" smtClean="0"/>
              <a:t>-Phrase things in the positive</a:t>
            </a:r>
            <a:r>
              <a:rPr lang="en-CA" baseline="0" dirty="0" smtClean="0"/>
              <a:t>:  People want to help, want to success (in booking resources, returning kits on time…)  	Say “Please do this” instead of “Don’t do this”</a:t>
            </a:r>
          </a:p>
          <a:p>
            <a:endParaRPr lang="en-CA" baseline="0" dirty="0" smtClean="0"/>
          </a:p>
          <a:p>
            <a:r>
              <a:rPr lang="en-CA" b="1" baseline="0" dirty="0" smtClean="0"/>
              <a:t>-Keep it simple</a:t>
            </a:r>
            <a:r>
              <a:rPr lang="en-CA" baseline="0" dirty="0" smtClean="0"/>
              <a:t>: we use colours a lot – route colours ; school labels ; school route lists ; pack location signs.  Matching colour on “How to Return this kit” instructions and “Return to Discovery Centre labels” ; yellow contents lists (always yellow) ; red instruction sheets (Contains latex, Caution Sharpe, Please dry thoroughly before returning)</a:t>
            </a:r>
          </a:p>
          <a:p>
            <a:endParaRPr lang="en-CA" baseline="0" dirty="0" smtClean="0"/>
          </a:p>
          <a:p>
            <a:r>
              <a:rPr lang="en-CA" b="1" baseline="0" dirty="0" smtClean="0"/>
              <a:t>-Font Colour </a:t>
            </a:r>
            <a:r>
              <a:rPr lang="en-CA" baseline="0" dirty="0" smtClean="0"/>
              <a:t>– use green (go) to get attention not red (stop – unless you want them to stop, like in warning signs)</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30</a:t>
            </a:fld>
            <a:endParaRPr lang="en-CA"/>
          </a:p>
        </p:txBody>
      </p:sp>
    </p:spTree>
    <p:extLst>
      <p:ext uri="{BB962C8B-B14F-4D97-AF65-F5344CB8AC3E}">
        <p14:creationId xmlns:p14="http://schemas.microsoft.com/office/powerpoint/2010/main" val="2921587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smtClean="0"/>
          </a:p>
          <a:p>
            <a:r>
              <a:rPr lang="en-CA" b="1" dirty="0" smtClean="0"/>
              <a:t>Listening,</a:t>
            </a:r>
            <a:r>
              <a:rPr lang="en-CA" dirty="0" smtClean="0"/>
              <a:t> who are we hearing</a:t>
            </a:r>
            <a:r>
              <a:rPr lang="en-CA" baseline="0" dirty="0" smtClean="0"/>
              <a:t> from?  How are we hearing from them in non-traditional feedback?</a:t>
            </a:r>
          </a:p>
          <a:p>
            <a:endParaRPr lang="en-CA" baseline="0" dirty="0" smtClean="0"/>
          </a:p>
          <a:p>
            <a:r>
              <a:rPr lang="en-CA" baseline="0" dirty="0" smtClean="0"/>
              <a:t>-</a:t>
            </a:r>
            <a:r>
              <a:rPr lang="en-CA" b="1" baseline="0" dirty="0" smtClean="0"/>
              <a:t>Couriers tell us a lot</a:t>
            </a:r>
            <a:r>
              <a:rPr lang="en-CA" baseline="0" dirty="0" smtClean="0"/>
              <a:t>:  movement issues, kits that sit at a school without being touched (teacher sick?), kits that return early (kit not appropriate for the audience, kit incomplete?), packaging issues, problems with circulation dates, ebbs and flows in shipping</a:t>
            </a:r>
          </a:p>
          <a:p>
            <a:endParaRPr lang="en-CA" baseline="0" dirty="0" smtClean="0"/>
          </a:p>
          <a:p>
            <a:r>
              <a:rPr lang="en-CA" b="1" dirty="0" smtClean="0"/>
              <a:t>-School Staff</a:t>
            </a:r>
            <a:r>
              <a:rPr lang="en-CA" dirty="0" smtClean="0"/>
              <a:t>: teacher off sick – do we need to cancel bookings?</a:t>
            </a:r>
            <a:r>
              <a:rPr lang="en-CA" baseline="0" dirty="0" smtClean="0"/>
              <a:t> ;</a:t>
            </a:r>
            <a:r>
              <a:rPr lang="en-CA" dirty="0" smtClean="0"/>
              <a:t> kits lost in school – other teachers taking kits that weren’t booked by them,</a:t>
            </a:r>
            <a:r>
              <a:rPr lang="en-CA" baseline="0" dirty="0" smtClean="0"/>
              <a:t> how can we manage? ; problems with drop off location – can we improve it?</a:t>
            </a:r>
          </a:p>
          <a:p>
            <a:endParaRPr lang="en-CA" baseline="0" dirty="0" smtClean="0"/>
          </a:p>
          <a:p>
            <a:r>
              <a:rPr lang="en-CA" b="1" baseline="0" dirty="0" smtClean="0"/>
              <a:t>-Consultants / Instructional Coaches </a:t>
            </a:r>
            <a:r>
              <a:rPr lang="en-CA" baseline="0" dirty="0" smtClean="0"/>
              <a:t>– holes in the collection, areas to develop, changing curriculum – do kits need to be modified?</a:t>
            </a:r>
          </a:p>
          <a:p>
            <a:endParaRPr lang="en-CA" dirty="0" smtClean="0"/>
          </a:p>
          <a:p>
            <a:r>
              <a:rPr lang="en-CA" b="1" dirty="0" smtClean="0"/>
              <a:t>-Are there consistent mistakes?</a:t>
            </a:r>
            <a:r>
              <a:rPr lang="en-CA" b="1" baseline="0" dirty="0" smtClean="0"/>
              <a:t> </a:t>
            </a:r>
            <a:r>
              <a:rPr lang="en-CA" baseline="0" dirty="0" smtClean="0"/>
              <a:t>– what do our users think we mean? What caused this unusual result?</a:t>
            </a:r>
          </a:p>
          <a:p>
            <a:endParaRPr lang="en-CA" baseline="0" dirty="0" smtClean="0"/>
          </a:p>
          <a:p>
            <a:r>
              <a:rPr lang="en-CA" b="1" dirty="0" smtClean="0"/>
              <a:t>-What </a:t>
            </a:r>
            <a:r>
              <a:rPr lang="en-CA" b="1" dirty="0"/>
              <a:t>can</a:t>
            </a:r>
            <a:r>
              <a:rPr lang="en-CA" b="1" baseline="0" dirty="0"/>
              <a:t> we make better?</a:t>
            </a:r>
            <a:r>
              <a:rPr lang="en-CA" baseline="0" dirty="0"/>
              <a:t>, challenges into successes, “why are we having problems with this</a:t>
            </a:r>
            <a:r>
              <a:rPr lang="en-CA" baseline="0" dirty="0" smtClean="0"/>
              <a:t>?”</a:t>
            </a:r>
          </a:p>
          <a:p>
            <a:r>
              <a:rPr lang="en-CA" baseline="0" dirty="0" smtClean="0"/>
              <a:t> </a:t>
            </a:r>
          </a:p>
          <a:p>
            <a:r>
              <a:rPr lang="en-CA" b="1" baseline="0" dirty="0" smtClean="0"/>
              <a:t>-Return instructions </a:t>
            </a:r>
            <a:r>
              <a:rPr lang="en-CA" b="0" baseline="0" dirty="0" smtClean="0"/>
              <a:t>- We </a:t>
            </a:r>
            <a:r>
              <a:rPr lang="en-CA" b="0" baseline="0" dirty="0"/>
              <a:t>can’t blame them </a:t>
            </a:r>
            <a:r>
              <a:rPr lang="en-CA" baseline="0" dirty="0"/>
              <a:t>for not doing what we want if we didn’t tell them what we </a:t>
            </a:r>
            <a:r>
              <a:rPr lang="en-CA" baseline="0" dirty="0" smtClean="0"/>
              <a:t>want</a:t>
            </a:r>
          </a:p>
          <a:p>
            <a:endParaRPr lang="en-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smtClean="0">
                <a:ln>
                  <a:noFill/>
                </a:ln>
                <a:solidFill>
                  <a:prstClr val="black"/>
                </a:solidFill>
                <a:effectLst/>
                <a:uLnTx/>
                <a:uFillTx/>
                <a:latin typeface="+mn-lt"/>
                <a:ea typeface="+mn-ea"/>
                <a:cs typeface="+mn-cs"/>
              </a:rPr>
              <a:t>-Kit contents, what breaks consistently </a:t>
            </a:r>
            <a:r>
              <a:rPr kumimoji="0" lang="en-CA" sz="1200" b="0" i="0" u="none" strike="noStrike" kern="1200" cap="none" spc="0" normalizeH="0" baseline="0" noProof="0" dirty="0" smtClean="0">
                <a:ln>
                  <a:noFill/>
                </a:ln>
                <a:solidFill>
                  <a:prstClr val="black"/>
                </a:solidFill>
                <a:effectLst/>
                <a:uLnTx/>
                <a:uFillTx/>
                <a:latin typeface="+mn-lt"/>
                <a:ea typeface="+mn-ea"/>
                <a:cs typeface="+mn-cs"/>
              </a:rPr>
              <a:t>– do we need to replace it with something 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smtClean="0">
                <a:ln>
                  <a:noFill/>
                </a:ln>
                <a:solidFill>
                  <a:prstClr val="black"/>
                </a:solidFill>
                <a:effectLst/>
                <a:uLnTx/>
                <a:uFillTx/>
                <a:latin typeface="+mn-lt"/>
                <a:ea typeface="+mn-ea"/>
                <a:cs typeface="+mn-cs"/>
              </a:rPr>
              <a:t>-Heard in the bathroom </a:t>
            </a:r>
            <a:r>
              <a:rPr kumimoji="0" lang="en-CA" sz="1200" b="0" i="0" u="none" strike="noStrike" kern="1200" cap="none" spc="0" normalizeH="0" baseline="0" noProof="0" dirty="0" smtClean="0">
                <a:ln>
                  <a:noFill/>
                </a:ln>
                <a:solidFill>
                  <a:prstClr val="black"/>
                </a:solidFill>
                <a:effectLst/>
                <a:uLnTx/>
                <a:uFillTx/>
                <a:latin typeface="+mn-lt"/>
                <a:ea typeface="+mn-ea"/>
                <a:cs typeface="+mn-cs"/>
              </a:rPr>
              <a:t>– strange but true.  Very popular tour last week, people were talking in the bathroom, others heard and came to tour the 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mn-lt"/>
                <a:ea typeface="+mn-ea"/>
                <a:cs typeface="+mn-cs"/>
              </a:rPr>
              <a:t>-</a:t>
            </a:r>
            <a:r>
              <a:rPr kumimoji="0" lang="en-CA" sz="1200" b="1" i="0" u="none" strike="noStrike" kern="1200" cap="none" spc="0" normalizeH="0" baseline="0" noProof="0" dirty="0" smtClean="0">
                <a:ln>
                  <a:noFill/>
                </a:ln>
                <a:solidFill>
                  <a:prstClr val="black"/>
                </a:solidFill>
                <a:effectLst/>
                <a:uLnTx/>
                <a:uFillTx/>
                <a:latin typeface="+mn-lt"/>
                <a:ea typeface="+mn-ea"/>
                <a:cs typeface="+mn-cs"/>
              </a:rPr>
              <a:t>Comments from people touring DC </a:t>
            </a:r>
            <a:r>
              <a:rPr kumimoji="0" lang="en-CA" sz="1200" b="0" i="0" u="none" strike="noStrike" kern="1200" cap="none" spc="0" normalizeH="0" baseline="0" noProof="0" dirty="0" smtClean="0">
                <a:ln>
                  <a:noFill/>
                </a:ln>
                <a:solidFill>
                  <a:prstClr val="black"/>
                </a:solidFill>
                <a:effectLst/>
                <a:uLnTx/>
                <a:uFillTx/>
                <a:latin typeface="+mn-lt"/>
                <a:ea typeface="+mn-ea"/>
                <a:cs typeface="+mn-cs"/>
              </a:rPr>
              <a:t>– “This is the best in-service I’ve ever been to” – communicate this with Donna, her manager, superintendent.  What can we do to read the people who the DC is very valuable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smtClean="0">
                <a:ln>
                  <a:noFill/>
                </a:ln>
                <a:solidFill>
                  <a:prstClr val="black"/>
                </a:solidFill>
                <a:effectLst/>
                <a:uLnTx/>
                <a:uFillTx/>
                <a:latin typeface="+mn-lt"/>
                <a:ea typeface="+mn-ea"/>
                <a:cs typeface="+mn-cs"/>
              </a:rPr>
              <a:t>You really do know more than you think you know</a:t>
            </a:r>
            <a:r>
              <a:rPr kumimoji="0" lang="en-CA" sz="1200" b="0" i="0" u="none" strike="noStrike" kern="1200" cap="none" spc="0" normalizeH="0" baseline="0" noProof="0" dirty="0" smtClean="0">
                <a:ln>
                  <a:noFill/>
                </a:ln>
                <a:solidFill>
                  <a:prstClr val="black"/>
                </a:solidFill>
                <a:effectLst/>
                <a:uLnTx/>
                <a:uFillTx/>
                <a:latin typeface="+mn-lt"/>
                <a:ea typeface="+mn-ea"/>
                <a:cs typeface="+mn-cs"/>
              </a:rPr>
              <a:t>.</a:t>
            </a:r>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31</a:t>
            </a:fld>
            <a:endParaRPr lang="en-CA"/>
          </a:p>
        </p:txBody>
      </p:sp>
    </p:spTree>
    <p:extLst>
      <p:ext uri="{BB962C8B-B14F-4D97-AF65-F5344CB8AC3E}">
        <p14:creationId xmlns:p14="http://schemas.microsoft.com/office/powerpoint/2010/main" val="1102361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Colleen</a:t>
            </a:r>
          </a:p>
          <a:p>
            <a:endParaRPr lang="en-CA" dirty="0" smtClean="0"/>
          </a:p>
          <a:p>
            <a:r>
              <a:rPr lang="en-CA" dirty="0" smtClean="0"/>
              <a:t>-</a:t>
            </a:r>
            <a:r>
              <a:rPr lang="en-CA" b="1" dirty="0" smtClean="0"/>
              <a:t>Formal</a:t>
            </a:r>
            <a:r>
              <a:rPr lang="en-CA" b="1" baseline="0" dirty="0" smtClean="0"/>
              <a:t> </a:t>
            </a:r>
            <a:r>
              <a:rPr lang="en-CA" b="1" baseline="0" dirty="0"/>
              <a:t>Feedback survey </a:t>
            </a:r>
            <a:r>
              <a:rPr lang="en-CA" baseline="0" dirty="0"/>
              <a:t>in </a:t>
            </a:r>
            <a:r>
              <a:rPr lang="en-CA" baseline="0" dirty="0" smtClean="0"/>
              <a:t>kits just begun, going for 1 semester</a:t>
            </a:r>
          </a:p>
          <a:p>
            <a:endParaRPr lang="en-CA" baseline="0" dirty="0" smtClean="0"/>
          </a:p>
          <a:p>
            <a:r>
              <a:rPr lang="en-CA" baseline="0" dirty="0" smtClean="0"/>
              <a:t>-</a:t>
            </a:r>
            <a:r>
              <a:rPr lang="en-CA" b="1" baseline="0" dirty="0" smtClean="0"/>
              <a:t>Don’t ignore feedback </a:t>
            </a:r>
            <a:r>
              <a:rPr lang="en-CA" baseline="0" dirty="0" smtClean="0"/>
              <a:t>– story about teacher requesting a picture of how to set up monster bowling pins.  We thought it was too simple, but is it too simple for a kindergarten student?  Would it help the teacher to include this?  How hard would it be to implement? Story 2 – teacher said kit was too challenging for her grade 3 student.  I knew the kit was too hard for grade 3.  Why didn’t she?  Is out audience code obvious enough?  Do they read our records?  Can we make it more clear? – Both feedbacks in week 1 of returning surveys with only a couple returned.</a:t>
            </a:r>
          </a:p>
          <a:p>
            <a:endParaRPr lang="en-CA" baseline="0" dirty="0" smtClean="0"/>
          </a:p>
          <a:p>
            <a:r>
              <a:rPr lang="en-CA" baseline="0" dirty="0" smtClean="0"/>
              <a:t>-</a:t>
            </a:r>
            <a:r>
              <a:rPr lang="en-CA" b="1" baseline="0" dirty="0" smtClean="0"/>
              <a:t>Feedback </a:t>
            </a:r>
            <a:r>
              <a:rPr lang="en-CA" b="1" baseline="0" dirty="0"/>
              <a:t>on </a:t>
            </a:r>
            <a:r>
              <a:rPr lang="en-CA" b="1" baseline="0" dirty="0" smtClean="0"/>
              <a:t>website </a:t>
            </a:r>
            <a:r>
              <a:rPr lang="en-CA" baseline="0" dirty="0" smtClean="0"/>
              <a:t>(almost no one uses, what do we need to do to make it more user friendly – not using the feedback form is feedback about our feedback form)</a:t>
            </a:r>
          </a:p>
          <a:p>
            <a:endParaRPr lang="en-CA" baseline="0" dirty="0" smtClean="0"/>
          </a:p>
          <a:p>
            <a:r>
              <a:rPr lang="en-CA" baseline="0" dirty="0" smtClean="0"/>
              <a:t>-</a:t>
            </a:r>
            <a:r>
              <a:rPr lang="en-CA" b="1" baseline="0" dirty="0" smtClean="0"/>
              <a:t>inviting </a:t>
            </a:r>
            <a:r>
              <a:rPr lang="en-CA" b="1" baseline="0" dirty="0"/>
              <a:t>contact </a:t>
            </a:r>
            <a:r>
              <a:rPr lang="en-CA" baseline="0" dirty="0"/>
              <a:t>through </a:t>
            </a:r>
            <a:r>
              <a:rPr lang="en-CA" baseline="0" dirty="0" smtClean="0"/>
              <a:t>media@hwdsb.on.ca, “Please feel free to contact us at any time” in every email, and we mean it!</a:t>
            </a:r>
          </a:p>
          <a:p>
            <a:endParaRPr lang="en-CA" baseline="0" dirty="0" smtClean="0"/>
          </a:p>
          <a:p>
            <a:r>
              <a:rPr lang="en-CA" baseline="0" dirty="0" smtClean="0"/>
              <a:t>-</a:t>
            </a:r>
            <a:r>
              <a:rPr lang="en-CA" b="1" baseline="0" dirty="0" smtClean="0"/>
              <a:t>following </a:t>
            </a:r>
            <a:r>
              <a:rPr lang="en-CA" b="1" baseline="0" dirty="0"/>
              <a:t>up on concerns </a:t>
            </a:r>
            <a:r>
              <a:rPr lang="en-CA" baseline="0" dirty="0"/>
              <a:t>and telling people how we fixed the </a:t>
            </a:r>
            <a:r>
              <a:rPr lang="en-CA" baseline="0" dirty="0" smtClean="0"/>
              <a:t>problem – we are providing feedback </a:t>
            </a:r>
          </a:p>
          <a:p>
            <a:endParaRPr lang="en-CA" baseline="0" dirty="0" smtClean="0"/>
          </a:p>
          <a:p>
            <a:r>
              <a:rPr lang="en-CA" baseline="0" dirty="0" smtClean="0"/>
              <a:t>-</a:t>
            </a:r>
            <a:r>
              <a:rPr lang="en-CA" b="1" baseline="0" dirty="0" smtClean="0"/>
              <a:t>notes from teachers </a:t>
            </a:r>
            <a:r>
              <a:rPr lang="en-CA" baseline="0" dirty="0" smtClean="0"/>
              <a:t>– what are they telling us, how can we improve frequent problems</a:t>
            </a:r>
          </a:p>
        </p:txBody>
      </p:sp>
      <p:sp>
        <p:nvSpPr>
          <p:cNvPr id="4" name="Slide Number Placeholder 3"/>
          <p:cNvSpPr>
            <a:spLocks noGrp="1"/>
          </p:cNvSpPr>
          <p:nvPr>
            <p:ph type="sldNum" sz="quarter" idx="10"/>
          </p:nvPr>
        </p:nvSpPr>
        <p:spPr/>
        <p:txBody>
          <a:bodyPr/>
          <a:lstStyle/>
          <a:p>
            <a:fld id="{766BEFA2-1894-46C2-812F-5D7D5C6493BE}" type="slidenum">
              <a:rPr lang="en-CA" smtClean="0"/>
              <a:t>32</a:t>
            </a:fld>
            <a:endParaRPr lang="en-CA"/>
          </a:p>
        </p:txBody>
      </p:sp>
    </p:spTree>
    <p:extLst>
      <p:ext uri="{BB962C8B-B14F-4D97-AF65-F5344CB8AC3E}">
        <p14:creationId xmlns:p14="http://schemas.microsoft.com/office/powerpoint/2010/main" val="1241932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Donna</a:t>
            </a:r>
          </a:p>
          <a:p>
            <a:endParaRPr lang="en-CA" dirty="0" smtClean="0"/>
          </a:p>
          <a:p>
            <a:r>
              <a:rPr lang="en-CA" dirty="0" smtClean="0"/>
              <a:t>So our reimagining of the Discovery Centre has been successful to date.  But what have we learned to</a:t>
            </a:r>
            <a:r>
              <a:rPr lang="en-CA" baseline="0" dirty="0" smtClean="0"/>
              <a:t> date and what are our issues moving forward?</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33</a:t>
            </a:fld>
            <a:endParaRPr lang="en-CA"/>
          </a:p>
        </p:txBody>
      </p:sp>
    </p:spTree>
    <p:extLst>
      <p:ext uri="{BB962C8B-B14F-4D97-AF65-F5344CB8AC3E}">
        <p14:creationId xmlns:p14="http://schemas.microsoft.com/office/powerpoint/2010/main" val="3007434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Donna</a:t>
            </a:r>
          </a:p>
          <a:p>
            <a:r>
              <a:rPr lang="en-CA" dirty="0"/>
              <a:t>Name Change,</a:t>
            </a:r>
            <a:r>
              <a:rPr lang="en-CA" baseline="0" dirty="0"/>
              <a:t> “Is that what you’re called now?”, “I thought they were closed</a:t>
            </a:r>
            <a:r>
              <a:rPr lang="en-CA" baseline="0" dirty="0" smtClean="0"/>
              <a:t>.”</a:t>
            </a:r>
          </a:p>
          <a:p>
            <a:endParaRPr lang="en-CA" baseline="0" dirty="0" smtClean="0"/>
          </a:p>
          <a:p>
            <a:r>
              <a:rPr lang="en-CA" baseline="0" dirty="0" smtClean="0"/>
              <a:t>To get Discovery Centre into people’s minds, it means constant and consistent communication.  This means written, verbal and social media formats.  All need to be consistent to be successful.</a:t>
            </a:r>
          </a:p>
          <a:p>
            <a:endParaRPr lang="en-CA" baseline="0" dirty="0" smtClean="0"/>
          </a:p>
          <a:p>
            <a:r>
              <a:rPr lang="en-CA" baseline="0" dirty="0" smtClean="0"/>
              <a:t>We’re still not there yet but we expect, with consistent communication, it will happen over a few years.</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34</a:t>
            </a:fld>
            <a:endParaRPr lang="en-CA"/>
          </a:p>
        </p:txBody>
      </p:sp>
    </p:spTree>
    <p:extLst>
      <p:ext uri="{BB962C8B-B14F-4D97-AF65-F5344CB8AC3E}">
        <p14:creationId xmlns:p14="http://schemas.microsoft.com/office/powerpoint/2010/main" val="2308751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Donna</a:t>
            </a:r>
            <a:endParaRPr lang="en-CA" dirty="0">
              <a:solidFill>
                <a:srgbClr val="000000"/>
              </a:solidFill>
              <a:latin typeface="Calibri"/>
            </a:endParaRPr>
          </a:p>
          <a:p>
            <a:r>
              <a:rPr lang="en-CA" dirty="0"/>
              <a:t>Customer Services focused, Every</a:t>
            </a:r>
            <a:r>
              <a:rPr lang="en-CA" baseline="0" dirty="0"/>
              <a:t> decision has a purpose (bin labels, letter templates, colours, </a:t>
            </a:r>
            <a:r>
              <a:rPr lang="en-CA" baseline="0" dirty="0" err="1"/>
              <a:t>Medianet</a:t>
            </a:r>
            <a:r>
              <a:rPr lang="en-CA" baseline="0" dirty="0"/>
              <a:t> updates</a:t>
            </a:r>
            <a:r>
              <a:rPr lang="en-CA" baseline="0" dirty="0" smtClean="0"/>
              <a:t>)</a:t>
            </a:r>
          </a:p>
          <a:p>
            <a:endParaRPr lang="en-CA" baseline="0" dirty="0" smtClean="0"/>
          </a:p>
          <a:p>
            <a:r>
              <a:rPr lang="en-CA" baseline="0" dirty="0" smtClean="0"/>
              <a:t>Discovery Centre will be associated with exemplary service, providing needed and timely resources, and with a service orientation based on problem solving and working collaboratively with our clients.</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35</a:t>
            </a:fld>
            <a:endParaRPr lang="en-CA"/>
          </a:p>
        </p:txBody>
      </p:sp>
    </p:spTree>
    <p:extLst>
      <p:ext uri="{BB962C8B-B14F-4D97-AF65-F5344CB8AC3E}">
        <p14:creationId xmlns:p14="http://schemas.microsoft.com/office/powerpoint/2010/main" val="2296423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Donna</a:t>
            </a:r>
          </a:p>
          <a:p>
            <a:endParaRPr lang="en-CA" dirty="0" smtClean="0"/>
          </a:p>
          <a:p>
            <a:r>
              <a:rPr lang="en-CA" dirty="0" smtClean="0"/>
              <a:t>One way to get support from our superintendents</a:t>
            </a:r>
            <a:r>
              <a:rPr lang="en-CA" baseline="0" dirty="0" smtClean="0"/>
              <a:t> is statistics.</a:t>
            </a:r>
          </a:p>
          <a:p>
            <a:endParaRPr lang="en-CA" baseline="0" dirty="0" smtClean="0"/>
          </a:p>
          <a:p>
            <a:r>
              <a:rPr lang="en-CA" baseline="0" dirty="0" smtClean="0"/>
              <a:t>We’ve added new resources, are working on refreshing older kits and the results are apparent!  </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36</a:t>
            </a:fld>
            <a:endParaRPr lang="en-CA"/>
          </a:p>
        </p:txBody>
      </p:sp>
    </p:spTree>
    <p:extLst>
      <p:ext uri="{BB962C8B-B14F-4D97-AF65-F5344CB8AC3E}">
        <p14:creationId xmlns:p14="http://schemas.microsoft.com/office/powerpoint/2010/main" val="4020839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Donna and Colleen</a:t>
            </a:r>
          </a:p>
          <a:p>
            <a:endParaRPr lang="en-CA" baseline="0" dirty="0"/>
          </a:p>
          <a:p>
            <a:r>
              <a:rPr lang="en-CA" baseline="0" dirty="0" smtClean="0"/>
              <a:t>Space—we’re running out of space in our storage area.  We need to get creative and thoughtful on what to keep and what not to keep.  Do we need really large kits any longer?  Can we combine physical items with some virtual reality sources to give a dual experience?  All of these ideas need to be explored to keep us relevant but not bursting at the seam.</a:t>
            </a:r>
          </a:p>
          <a:p>
            <a:endParaRPr lang="en-CA" baseline="0" dirty="0"/>
          </a:p>
          <a:p>
            <a:r>
              <a:rPr lang="en-CA" baseline="0" dirty="0" smtClean="0"/>
              <a:t>Staffing—we don’t have enough!  The equivalent of 2 full time staff does not equate with the circulation stats we are now seeing.  That is why I’m excited to be going to executive council to sing of our successes but to draw attention to the staffing issues in this area.</a:t>
            </a:r>
          </a:p>
          <a:p>
            <a:endParaRPr lang="en-CA" baseline="0" dirty="0"/>
          </a:p>
          <a:p>
            <a:r>
              <a:rPr lang="en-CA" baseline="0" dirty="0"/>
              <a:t>Development </a:t>
            </a:r>
            <a:r>
              <a:rPr lang="en-CA" baseline="0" dirty="0" smtClean="0"/>
              <a:t>money—we need to continue exploring the sharing of resource funding with other departments we haven’t yet contacted at the board office.  We also need to start exploring other grants that may be possible for us to get resources from.  </a:t>
            </a:r>
            <a:endParaRPr lang="en-CA" baseline="0" dirty="0"/>
          </a:p>
          <a:p>
            <a:endParaRPr lang="en-CA" baseline="0" dirty="0"/>
          </a:p>
          <a:p>
            <a:r>
              <a:rPr lang="en-CA" baseline="0" dirty="0"/>
              <a:t>Marketing </a:t>
            </a:r>
            <a:r>
              <a:rPr lang="en-CA" baseline="0" dirty="0" smtClean="0"/>
              <a:t>focus—we will continue to market our resources and services, developing new kits as we see a need from our clients, advertising out what we have and how to get it; improving on both written and verbal communication that is consistent is very </a:t>
            </a:r>
            <a:r>
              <a:rPr lang="en-CA" baseline="0" dirty="0" err="1" smtClean="0"/>
              <a:t>very</a:t>
            </a:r>
            <a:r>
              <a:rPr lang="en-CA" baseline="0" dirty="0" smtClean="0"/>
              <a:t> important</a:t>
            </a:r>
          </a:p>
          <a:p>
            <a:endParaRPr lang="en-CA" baseline="0" dirty="0"/>
          </a:p>
          <a:p>
            <a:r>
              <a:rPr lang="en-CA" baseline="0" dirty="0"/>
              <a:t>Q &amp; A</a:t>
            </a:r>
          </a:p>
          <a:p>
            <a:r>
              <a:rPr lang="en-CA" baseline="0" dirty="0"/>
              <a:t>Have some stories ready to go to fill time if necessary – how a booking calendar differs from library circulation, types of resources we have versus library, etc.</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37</a:t>
            </a:fld>
            <a:endParaRPr lang="en-CA"/>
          </a:p>
        </p:txBody>
      </p:sp>
    </p:spTree>
    <p:extLst>
      <p:ext uri="{BB962C8B-B14F-4D97-AF65-F5344CB8AC3E}">
        <p14:creationId xmlns:p14="http://schemas.microsoft.com/office/powerpoint/2010/main" val="4083803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38</a:t>
            </a:fld>
            <a:endParaRPr lang="en-CA"/>
          </a:p>
        </p:txBody>
      </p:sp>
    </p:spTree>
    <p:extLst>
      <p:ext uri="{BB962C8B-B14F-4D97-AF65-F5344CB8AC3E}">
        <p14:creationId xmlns:p14="http://schemas.microsoft.com/office/powerpoint/2010/main" val="103930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Donna</a:t>
            </a:r>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4</a:t>
            </a:fld>
            <a:endParaRPr lang="en-CA"/>
          </a:p>
        </p:txBody>
      </p:sp>
    </p:spTree>
    <p:extLst>
      <p:ext uri="{BB962C8B-B14F-4D97-AF65-F5344CB8AC3E}">
        <p14:creationId xmlns:p14="http://schemas.microsoft.com/office/powerpoint/2010/main" val="3574467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a:t>Colleen</a:t>
            </a:r>
          </a:p>
          <a:p>
            <a:endParaRPr lang="en-CA"/>
          </a:p>
        </p:txBody>
      </p:sp>
      <p:sp>
        <p:nvSpPr>
          <p:cNvPr id="4" name="Slide Number Placeholder 3"/>
          <p:cNvSpPr>
            <a:spLocks noGrp="1"/>
          </p:cNvSpPr>
          <p:nvPr>
            <p:ph type="sldNum" sz="quarter" idx="10"/>
          </p:nvPr>
        </p:nvSpPr>
        <p:spPr/>
        <p:txBody>
          <a:bodyPr/>
          <a:lstStyle/>
          <a:p>
            <a:fld id="{766BEFA2-1894-46C2-812F-5D7D5C6493BE}" type="slidenum">
              <a:rPr lang="en-CA" smtClean="0"/>
              <a:t>5</a:t>
            </a:fld>
            <a:endParaRPr lang="en-CA"/>
          </a:p>
        </p:txBody>
      </p:sp>
    </p:spTree>
    <p:extLst>
      <p:ext uri="{BB962C8B-B14F-4D97-AF65-F5344CB8AC3E}">
        <p14:creationId xmlns:p14="http://schemas.microsoft.com/office/powerpoint/2010/main" val="398465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Colleen</a:t>
            </a:r>
          </a:p>
        </p:txBody>
      </p:sp>
      <p:sp>
        <p:nvSpPr>
          <p:cNvPr id="4" name="Slide Number Placeholder 3"/>
          <p:cNvSpPr>
            <a:spLocks noGrp="1"/>
          </p:cNvSpPr>
          <p:nvPr>
            <p:ph type="sldNum" sz="quarter" idx="10"/>
          </p:nvPr>
        </p:nvSpPr>
        <p:spPr/>
        <p:txBody>
          <a:bodyPr/>
          <a:lstStyle/>
          <a:p>
            <a:fld id="{766BEFA2-1894-46C2-812F-5D7D5C6493BE}" type="slidenum">
              <a:rPr lang="en-CA" smtClean="0"/>
              <a:t>6</a:t>
            </a:fld>
            <a:endParaRPr lang="en-CA"/>
          </a:p>
        </p:txBody>
      </p:sp>
    </p:spTree>
    <p:extLst>
      <p:ext uri="{BB962C8B-B14F-4D97-AF65-F5344CB8AC3E}">
        <p14:creationId xmlns:p14="http://schemas.microsoft.com/office/powerpoint/2010/main" val="2774021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Colleen</a:t>
            </a:r>
          </a:p>
        </p:txBody>
      </p:sp>
      <p:sp>
        <p:nvSpPr>
          <p:cNvPr id="4" name="Slide Number Placeholder 3"/>
          <p:cNvSpPr>
            <a:spLocks noGrp="1"/>
          </p:cNvSpPr>
          <p:nvPr>
            <p:ph type="sldNum" sz="quarter" idx="10"/>
          </p:nvPr>
        </p:nvSpPr>
        <p:spPr/>
        <p:txBody>
          <a:bodyPr/>
          <a:lstStyle/>
          <a:p>
            <a:fld id="{766BEFA2-1894-46C2-812F-5D7D5C6493BE}" type="slidenum">
              <a:rPr lang="en-CA" smtClean="0"/>
              <a:t>7</a:t>
            </a:fld>
            <a:endParaRPr lang="en-CA"/>
          </a:p>
        </p:txBody>
      </p:sp>
    </p:spTree>
    <p:extLst>
      <p:ext uri="{BB962C8B-B14F-4D97-AF65-F5344CB8AC3E}">
        <p14:creationId xmlns:p14="http://schemas.microsoft.com/office/powerpoint/2010/main" val="29483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Colleen</a:t>
            </a:r>
          </a:p>
        </p:txBody>
      </p:sp>
      <p:sp>
        <p:nvSpPr>
          <p:cNvPr id="4" name="Slide Number Placeholder 3"/>
          <p:cNvSpPr>
            <a:spLocks noGrp="1"/>
          </p:cNvSpPr>
          <p:nvPr>
            <p:ph type="sldNum" sz="quarter" idx="10"/>
          </p:nvPr>
        </p:nvSpPr>
        <p:spPr/>
        <p:txBody>
          <a:bodyPr/>
          <a:lstStyle/>
          <a:p>
            <a:fld id="{766BEFA2-1894-46C2-812F-5D7D5C6493BE}" type="slidenum">
              <a:rPr lang="en-CA" smtClean="0"/>
              <a:t>8</a:t>
            </a:fld>
            <a:endParaRPr lang="en-CA"/>
          </a:p>
        </p:txBody>
      </p:sp>
    </p:spTree>
    <p:extLst>
      <p:ext uri="{BB962C8B-B14F-4D97-AF65-F5344CB8AC3E}">
        <p14:creationId xmlns:p14="http://schemas.microsoft.com/office/powerpoint/2010/main" val="3717121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Colleen</a:t>
            </a:r>
          </a:p>
          <a:p>
            <a:endParaRPr lang="en-CA" baseline="0" dirty="0"/>
          </a:p>
          <a:p>
            <a:r>
              <a:rPr lang="en-CA" baseline="0" dirty="0"/>
              <a:t>-</a:t>
            </a:r>
            <a:r>
              <a:rPr lang="en-CA" b="1" baseline="0" dirty="0"/>
              <a:t>Began in the 60s </a:t>
            </a:r>
            <a:r>
              <a:rPr lang="en-CA" baseline="0" dirty="0"/>
              <a:t>out of the trunks of some teacher’s </a:t>
            </a:r>
            <a:r>
              <a:rPr lang="en-CA" baseline="0" dirty="0" smtClean="0"/>
              <a:t>cars,  </a:t>
            </a:r>
          </a:p>
          <a:p>
            <a:endParaRPr lang="en-CA" baseline="0" dirty="0" smtClean="0"/>
          </a:p>
          <a:p>
            <a:r>
              <a:rPr lang="en-CA" baseline="0" dirty="0" smtClean="0"/>
              <a:t>-</a:t>
            </a:r>
            <a:r>
              <a:rPr lang="en-CA" b="1" baseline="0" dirty="0"/>
              <a:t>science teachers </a:t>
            </a:r>
            <a:r>
              <a:rPr lang="en-CA" baseline="0" dirty="0"/>
              <a:t>had created kits themselves and were sharing </a:t>
            </a:r>
            <a:r>
              <a:rPr lang="en-CA" baseline="0" dirty="0" smtClean="0"/>
              <a:t>them</a:t>
            </a:r>
          </a:p>
          <a:p>
            <a:endParaRPr lang="en-CA" baseline="0" dirty="0"/>
          </a:p>
          <a:p>
            <a:r>
              <a:rPr lang="en-CA" dirty="0"/>
              <a:t>-</a:t>
            </a:r>
            <a:r>
              <a:rPr lang="en-CA" b="1" baseline="0" dirty="0"/>
              <a:t>the first physical location</a:t>
            </a:r>
            <a:r>
              <a:rPr lang="en-CA" baseline="0" dirty="0"/>
              <a:t> was in a school in the 70s, then it moved several times, settling at Dundurn </a:t>
            </a:r>
            <a:r>
              <a:rPr lang="en-CA" baseline="0" dirty="0" smtClean="0"/>
              <a:t>school</a:t>
            </a:r>
          </a:p>
          <a:p>
            <a:endParaRPr lang="en-CA" baseline="0" dirty="0"/>
          </a:p>
          <a:p>
            <a:r>
              <a:rPr lang="en-CA" baseline="0" dirty="0"/>
              <a:t>-it moved again to </a:t>
            </a:r>
            <a:r>
              <a:rPr lang="en-CA" b="1" baseline="0" dirty="0"/>
              <a:t>Crestwood Schoo</a:t>
            </a:r>
            <a:r>
              <a:rPr lang="en-CA" baseline="0" dirty="0"/>
              <a:t>l in 1999, which was later demolished to build the new Education Centre so DC moved </a:t>
            </a:r>
            <a:r>
              <a:rPr lang="en-CA" baseline="0" dirty="0" smtClean="0"/>
              <a:t>to </a:t>
            </a:r>
            <a:r>
              <a:rPr lang="en-CA" b="1" baseline="0" dirty="0" smtClean="0"/>
              <a:t>King </a:t>
            </a:r>
            <a:r>
              <a:rPr lang="en-CA" b="1" baseline="0" dirty="0"/>
              <a:t>George </a:t>
            </a:r>
            <a:r>
              <a:rPr lang="en-CA" baseline="0" dirty="0"/>
              <a:t>school in </a:t>
            </a:r>
            <a:r>
              <a:rPr lang="en-CA" baseline="0" dirty="0" smtClean="0"/>
              <a:t>2012</a:t>
            </a:r>
          </a:p>
          <a:p>
            <a:endParaRPr lang="en-CA" baseline="0" dirty="0"/>
          </a:p>
          <a:p>
            <a:r>
              <a:rPr lang="en-CA" baseline="0" dirty="0"/>
              <a:t>-then to the new </a:t>
            </a:r>
            <a:r>
              <a:rPr lang="en-CA" b="1" baseline="0" dirty="0"/>
              <a:t>Education Centre </a:t>
            </a:r>
            <a:r>
              <a:rPr lang="en-CA" baseline="0" dirty="0"/>
              <a:t>at the old Crestwood site.</a:t>
            </a:r>
          </a:p>
          <a:p>
            <a:endParaRPr lang="en-CA" dirty="0"/>
          </a:p>
        </p:txBody>
      </p:sp>
      <p:sp>
        <p:nvSpPr>
          <p:cNvPr id="4" name="Slide Number Placeholder 3"/>
          <p:cNvSpPr>
            <a:spLocks noGrp="1"/>
          </p:cNvSpPr>
          <p:nvPr>
            <p:ph type="sldNum" sz="quarter" idx="10"/>
          </p:nvPr>
        </p:nvSpPr>
        <p:spPr/>
        <p:txBody>
          <a:bodyPr/>
          <a:lstStyle/>
          <a:p>
            <a:fld id="{766BEFA2-1894-46C2-812F-5D7D5C6493BE}" type="slidenum">
              <a:rPr lang="en-CA" smtClean="0"/>
              <a:t>9</a:t>
            </a:fld>
            <a:endParaRPr lang="en-CA"/>
          </a:p>
        </p:txBody>
      </p:sp>
    </p:spTree>
    <p:extLst>
      <p:ext uri="{BB962C8B-B14F-4D97-AF65-F5344CB8AC3E}">
        <p14:creationId xmlns:p14="http://schemas.microsoft.com/office/powerpoint/2010/main" val="56624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265BF8-862E-334C-9966-05BDFC41A4E0}"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197467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265BF8-862E-334C-9966-05BDFC41A4E0}"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521482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265BF8-862E-334C-9966-05BDFC41A4E0}"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675614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862125-6A3A-48C8-AEA3-69526B7594CE}" type="datetime1">
              <a:rPr lang="en-US" smtClean="0">
                <a:solidFill>
                  <a:prstClr val="black">
                    <a:tint val="75000"/>
                  </a:prstClr>
                </a:solidFill>
              </a:rPr>
              <a:pPr/>
              <a:t>1/31/2017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47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4697F8-118F-4AE6-987E-ECD54D88E0DE}" type="datetime1">
              <a:rPr lang="en-US" smtClean="0">
                <a:solidFill>
                  <a:prstClr val="black">
                    <a:tint val="75000"/>
                  </a:prstClr>
                </a:solidFill>
              </a:rPr>
              <a:pPr/>
              <a:t>1/31/2017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02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E678AB-EE52-4520-A2F7-FA7F3EA0900B}" type="datetime1">
              <a:rPr lang="en-US" smtClean="0">
                <a:solidFill>
                  <a:prstClr val="black">
                    <a:tint val="75000"/>
                  </a:prstClr>
                </a:solidFill>
              </a:rPr>
              <a:pPr/>
              <a:t>1/31/2017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325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15924F-E122-4E82-934B-11114A2DA84A}" type="datetime1">
              <a:rPr lang="en-US" smtClean="0">
                <a:solidFill>
                  <a:prstClr val="black">
                    <a:tint val="75000"/>
                  </a:prstClr>
                </a:solidFill>
              </a:rPr>
              <a:pPr/>
              <a:t>1/31/2017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150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CC697F-8DCA-4E05-9F1F-138675464B8A}" type="datetime1">
              <a:rPr lang="en-US" smtClean="0">
                <a:solidFill>
                  <a:prstClr val="black">
                    <a:tint val="75000"/>
                  </a:prstClr>
                </a:solidFill>
              </a:rPr>
              <a:pPr/>
              <a:t>1/31/2017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447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DB938C-F098-4988-84F4-CBDAF2961A28}" type="datetime1">
              <a:rPr lang="en-US" smtClean="0">
                <a:solidFill>
                  <a:prstClr val="black">
                    <a:tint val="75000"/>
                  </a:prstClr>
                </a:solidFill>
              </a:rPr>
              <a:pPr/>
              <a:t>1/31/2017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298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5D108-99FC-4A8E-BC83-D17B6F94D5BF}" type="datetime1">
              <a:rPr lang="en-US" smtClean="0">
                <a:solidFill>
                  <a:prstClr val="black">
                    <a:tint val="75000"/>
                  </a:prstClr>
                </a:solidFill>
              </a:rPr>
              <a:pPr/>
              <a:t>1/31/2017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51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BDD7D2-C0EC-4927-A811-76260AAFF2A5}" type="datetime1">
              <a:rPr lang="en-US" smtClean="0">
                <a:solidFill>
                  <a:prstClr val="black">
                    <a:tint val="75000"/>
                  </a:prstClr>
                </a:solidFill>
              </a:rPr>
              <a:pPr/>
              <a:t>1/31/2017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011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265BF8-862E-334C-9966-05BDFC41A4E0}"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979214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877E88-73E7-4830-B088-E57CE7942F46}" type="datetime1">
              <a:rPr lang="en-US" smtClean="0">
                <a:solidFill>
                  <a:prstClr val="black">
                    <a:tint val="75000"/>
                  </a:prstClr>
                </a:solidFill>
              </a:rPr>
              <a:pPr/>
              <a:t>1/31/2017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65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B4866-7915-4EE0-9927-C6A2A1D33B19}" type="datetime1">
              <a:rPr lang="en-US" smtClean="0">
                <a:solidFill>
                  <a:prstClr val="black">
                    <a:tint val="75000"/>
                  </a:prstClr>
                </a:solidFill>
              </a:rPr>
              <a:pPr/>
              <a:t>1/31/2017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175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8BECB-85FE-46BC-BD56-FFA3D3AB591F}" type="datetime1">
              <a:rPr lang="en-US" smtClean="0">
                <a:solidFill>
                  <a:prstClr val="black">
                    <a:tint val="75000"/>
                  </a:prstClr>
                </a:solidFill>
              </a:rPr>
              <a:pPr/>
              <a:t>1/31/2017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412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265BF8-862E-334C-9966-05BDFC41A4E0}" type="datetimeFigureOut">
              <a:rPr lang="en-US" smtClean="0"/>
              <a:t>1/31/2017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1489922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265BF8-862E-334C-9966-05BDFC41A4E0}"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147529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265BF8-862E-334C-9966-05BDFC41A4E0}" type="datetimeFigureOut">
              <a:rPr lang="en-US" smtClean="0"/>
              <a:t>1/31/2017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40766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265BF8-862E-334C-9966-05BDFC41A4E0}" type="datetimeFigureOut">
              <a:rPr lang="en-US" smtClean="0"/>
              <a:t>1/31/2017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117251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65BF8-862E-334C-9966-05BDFC41A4E0}" type="datetimeFigureOut">
              <a:rPr lang="en-US" smtClean="0"/>
              <a:t>1/31/2017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121477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265BF8-862E-334C-9966-05BDFC41A4E0}"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519853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265BF8-862E-334C-9966-05BDFC41A4E0}" type="datetimeFigureOut">
              <a:rPr lang="en-US" smtClean="0"/>
              <a:t>1/31/2017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8282F-E49A-1F4B-9A85-9F36CED8C7E7}" type="slidenum">
              <a:rPr lang="en-US" smtClean="0"/>
              <a:t>‹#›</a:t>
            </a:fld>
            <a:endParaRPr lang="en-US"/>
          </a:p>
        </p:txBody>
      </p:sp>
    </p:spTree>
    <p:extLst>
      <p:ext uri="{BB962C8B-B14F-4D97-AF65-F5344CB8AC3E}">
        <p14:creationId xmlns:p14="http://schemas.microsoft.com/office/powerpoint/2010/main" val="122090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5BF8-862E-334C-9966-05BDFC41A4E0}" type="datetimeFigureOut">
              <a:rPr lang="en-US" smtClean="0"/>
              <a:t>1/31/2017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8282F-E49A-1F4B-9A85-9F36CED8C7E7}" type="slidenum">
              <a:rPr lang="en-US" smtClean="0"/>
              <a:t>‹#›</a:t>
            </a:fld>
            <a:endParaRPr lang="en-US"/>
          </a:p>
        </p:txBody>
      </p:sp>
    </p:spTree>
    <p:extLst>
      <p:ext uri="{BB962C8B-B14F-4D97-AF65-F5344CB8AC3E}">
        <p14:creationId xmlns:p14="http://schemas.microsoft.com/office/powerpoint/2010/main" val="5564638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6CFE0-3C77-45FF-BB90-C6EE256FAB8B}" type="datetime1">
              <a:rPr lang="en-US" smtClean="0">
                <a:solidFill>
                  <a:prstClr val="black">
                    <a:tint val="75000"/>
                  </a:prstClr>
                </a:solidFill>
              </a:rPr>
              <a:pPr/>
              <a:t>1/31/2017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32363-5462-4229-83AC-AF010E83DB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785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JP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27.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13.jpg"/><Relationship Id="rId7"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9.jpg"/><Relationship Id="rId9"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cstinson@hwdsb.on.ca"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mailto:dmillard@hwdsb.on.c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86.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2.JPG"/><Relationship Id="rId4" Type="http://schemas.openxmlformats.org/officeDocument/2006/relationships/image" Target="../media/image91.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cstinson@hwdsb.on.ca"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mailto:dmillard@hwdsb.on.ca"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G"/><Relationship Id="rId18" Type="http://schemas.openxmlformats.org/officeDocument/2006/relationships/image" Target="../media/image20.jpg"/><Relationship Id="rId26" Type="http://schemas.openxmlformats.org/officeDocument/2006/relationships/image" Target="../media/image28.jpeg"/><Relationship Id="rId39" Type="http://schemas.openxmlformats.org/officeDocument/2006/relationships/image" Target="../media/image41.jpg"/><Relationship Id="rId3" Type="http://schemas.openxmlformats.org/officeDocument/2006/relationships/image" Target="../media/image5.png"/><Relationship Id="rId21" Type="http://schemas.openxmlformats.org/officeDocument/2006/relationships/image" Target="../media/image23.jpg"/><Relationship Id="rId34" Type="http://schemas.openxmlformats.org/officeDocument/2006/relationships/image" Target="../media/image36.jp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jpg"/><Relationship Id="rId25" Type="http://schemas.openxmlformats.org/officeDocument/2006/relationships/image" Target="../media/image27.jpg"/><Relationship Id="rId33" Type="http://schemas.openxmlformats.org/officeDocument/2006/relationships/image" Target="../media/image35.JPG"/><Relationship Id="rId38" Type="http://schemas.openxmlformats.org/officeDocument/2006/relationships/image" Target="../media/image40.jpg"/><Relationship Id="rId2" Type="http://schemas.openxmlformats.org/officeDocument/2006/relationships/notesSlide" Target="../notesSlides/notesSlide8.xml"/><Relationship Id="rId16" Type="http://schemas.openxmlformats.org/officeDocument/2006/relationships/image" Target="../media/image18.JPG"/><Relationship Id="rId20" Type="http://schemas.openxmlformats.org/officeDocument/2006/relationships/image" Target="../media/image22.jpeg"/><Relationship Id="rId29" Type="http://schemas.openxmlformats.org/officeDocument/2006/relationships/image" Target="../media/image31.jpg"/><Relationship Id="rId41" Type="http://schemas.openxmlformats.org/officeDocument/2006/relationships/image" Target="../media/image43.jpg"/><Relationship Id="rId1" Type="http://schemas.openxmlformats.org/officeDocument/2006/relationships/slideLayout" Target="../slideLayouts/slideLayout18.xml"/><Relationship Id="rId6" Type="http://schemas.openxmlformats.org/officeDocument/2006/relationships/image" Target="../media/image8.jpeg"/><Relationship Id="rId11" Type="http://schemas.openxmlformats.org/officeDocument/2006/relationships/image" Target="../media/image13.jpg"/><Relationship Id="rId24" Type="http://schemas.openxmlformats.org/officeDocument/2006/relationships/image" Target="../media/image26.JPG"/><Relationship Id="rId32" Type="http://schemas.openxmlformats.org/officeDocument/2006/relationships/image" Target="../media/image34.JPG"/><Relationship Id="rId37" Type="http://schemas.openxmlformats.org/officeDocument/2006/relationships/image" Target="../media/image39.jpg"/><Relationship Id="rId40" Type="http://schemas.openxmlformats.org/officeDocument/2006/relationships/image" Target="../media/image42.jp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jpeg"/><Relationship Id="rId28" Type="http://schemas.openxmlformats.org/officeDocument/2006/relationships/image" Target="../media/image30.jpeg"/><Relationship Id="rId36" Type="http://schemas.openxmlformats.org/officeDocument/2006/relationships/image" Target="../media/image38.jpg"/><Relationship Id="rId10" Type="http://schemas.openxmlformats.org/officeDocument/2006/relationships/image" Target="../media/image12.jpeg"/><Relationship Id="rId19" Type="http://schemas.openxmlformats.org/officeDocument/2006/relationships/image" Target="../media/image21.JPG"/><Relationship Id="rId31" Type="http://schemas.openxmlformats.org/officeDocument/2006/relationships/image" Target="../media/image33.JPG"/><Relationship Id="rId4" Type="http://schemas.openxmlformats.org/officeDocument/2006/relationships/image" Target="../media/image6.JP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G"/><Relationship Id="rId27" Type="http://schemas.openxmlformats.org/officeDocument/2006/relationships/image" Target="../media/image29.jpeg"/><Relationship Id="rId30" Type="http://schemas.openxmlformats.org/officeDocument/2006/relationships/image" Target="../media/image32.jpg"/><Relationship Id="rId35"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15292" y="1454204"/>
            <a:ext cx="9144000" cy="3316099"/>
          </a:xfrm>
        </p:spPr>
        <p:txBody>
          <a:bodyPr>
            <a:noAutofit/>
          </a:bodyPr>
          <a:lstStyle/>
          <a:p>
            <a:r>
              <a:rPr lang="en-CA" sz="8800" b="1" dirty="0">
                <a:solidFill>
                  <a:srgbClr val="1551A7"/>
                </a:solidFill>
              </a:rPr>
              <a:t/>
            </a:r>
            <a:br>
              <a:rPr lang="en-CA" sz="8800" b="1" dirty="0">
                <a:solidFill>
                  <a:srgbClr val="1551A7"/>
                </a:solidFill>
              </a:rPr>
            </a:br>
            <a:r>
              <a:rPr lang="en-CA" sz="8800" b="1" dirty="0">
                <a:solidFill>
                  <a:srgbClr val="1551A7"/>
                </a:solidFill>
              </a:rPr>
              <a:t>Reimagining the Discovery Centre </a:t>
            </a:r>
            <a:endParaRPr lang="en-US" sz="8800" b="1" dirty="0">
              <a:solidFill>
                <a:srgbClr val="1551A7"/>
              </a:solidFill>
              <a:latin typeface="ITC Legacy Sans Std Book" charset="0"/>
              <a:ea typeface="ITC Legacy Sans Std Book" charset="0"/>
              <a:cs typeface="ITC Legacy Sans Std Book" charset="0"/>
            </a:endParaRPr>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27906"/>
            <a:ext cx="11225462" cy="1325563"/>
          </a:xfrm>
        </p:spPr>
        <p:txBody>
          <a:bodyPr>
            <a:normAutofit/>
          </a:bodyPr>
          <a:lstStyle/>
          <a:p>
            <a:pPr algn="ctr"/>
            <a:r>
              <a:rPr lang="en-CA" sz="6000" b="1">
                <a:solidFill>
                  <a:srgbClr val="FF9214"/>
                </a:solidFill>
              </a:rPr>
              <a:t>A Bit of History</a:t>
            </a:r>
          </a:p>
        </p:txBody>
      </p:sp>
      <p:sp>
        <p:nvSpPr>
          <p:cNvPr id="3" name="Content Placeholder 2"/>
          <p:cNvSpPr>
            <a:spLocks noGrp="1"/>
          </p:cNvSpPr>
          <p:nvPr>
            <p:ph idx="1"/>
          </p:nvPr>
        </p:nvSpPr>
        <p:spPr>
          <a:xfrm>
            <a:off x="457201" y="1934308"/>
            <a:ext cx="11225461" cy="4325815"/>
          </a:xfrm>
        </p:spPr>
        <p:txBody>
          <a:bodyPr/>
          <a:lstStyle/>
          <a:p>
            <a:pPr marL="0" indent="0">
              <a:buNone/>
            </a:pPr>
            <a:r>
              <a:rPr lang="en-CA" b="1"/>
              <a:t>In the 60’s - </a:t>
            </a:r>
            <a:r>
              <a:rPr lang="en-CA"/>
              <a:t>Started by science teachers with science kits.  Over time it expanded to math, science, </a:t>
            </a:r>
            <a:r>
              <a:rPr lang="en-CA" err="1"/>
              <a:t>phys</a:t>
            </a:r>
            <a:r>
              <a:rPr lang="en-CA"/>
              <a:t> </a:t>
            </a:r>
            <a:r>
              <a:rPr lang="en-CA" err="1"/>
              <a:t>ed</a:t>
            </a:r>
            <a:r>
              <a:rPr lang="en-CA"/>
              <a:t>, puppets.</a:t>
            </a:r>
          </a:p>
          <a:p>
            <a:pPr marL="0" indent="0">
              <a:buNone/>
            </a:pPr>
            <a:r>
              <a:rPr lang="en-CA" b="1"/>
              <a:t>In the 70’s and 80’s - </a:t>
            </a:r>
            <a:r>
              <a:rPr lang="en-CA"/>
              <a:t>Shoe boxes changed to heavy plywood boxes</a:t>
            </a:r>
          </a:p>
          <a:p>
            <a:pPr marL="0" indent="0">
              <a:buNone/>
            </a:pPr>
            <a:r>
              <a:rPr lang="en-CA" b="1"/>
              <a:t>In the 2000’s - </a:t>
            </a:r>
            <a:r>
              <a:rPr lang="en-CA"/>
              <a:t>Chemicals from science kits removed for health and safety.  Plywood boxes replaced with lighter plastic bins</a:t>
            </a:r>
          </a:p>
          <a:p>
            <a:pPr marL="0" indent="0">
              <a:buNone/>
            </a:pPr>
            <a:r>
              <a:rPr lang="en-CA" b="1"/>
              <a:t>2010 - </a:t>
            </a:r>
            <a:r>
              <a:rPr lang="en-CA"/>
              <a:t>Name change to Discovery Centre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78" t="31694" r="2482" b="21599"/>
          <a:stretch/>
        </p:blipFill>
        <p:spPr>
          <a:xfrm>
            <a:off x="1357952" y="4665653"/>
            <a:ext cx="4401403" cy="159447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2170" t="51854" r="12281" b="1501"/>
          <a:stretch/>
        </p:blipFill>
        <p:spPr>
          <a:xfrm>
            <a:off x="7574508" y="3944141"/>
            <a:ext cx="3016715" cy="2315982"/>
          </a:xfrm>
          <a:prstGeom prst="rect">
            <a:avLst/>
          </a:prstGeom>
        </p:spPr>
      </p:pic>
    </p:spTree>
    <p:extLst>
      <p:ext uri="{BB962C8B-B14F-4D97-AF65-F5344CB8AC3E}">
        <p14:creationId xmlns:p14="http://schemas.microsoft.com/office/powerpoint/2010/main" val="1975026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27906"/>
            <a:ext cx="11225462" cy="1325563"/>
          </a:xfrm>
        </p:spPr>
        <p:txBody>
          <a:bodyPr>
            <a:normAutofit/>
          </a:bodyPr>
          <a:lstStyle/>
          <a:p>
            <a:pPr algn="ctr"/>
            <a:r>
              <a:rPr lang="en-CA" sz="6000" b="1">
                <a:solidFill>
                  <a:srgbClr val="FF9214"/>
                </a:solidFill>
              </a:rPr>
              <a:t>A Bit of History</a:t>
            </a:r>
          </a:p>
        </p:txBody>
      </p:sp>
      <p:sp>
        <p:nvSpPr>
          <p:cNvPr id="4" name="Content Placeholder 3"/>
          <p:cNvSpPr>
            <a:spLocks noGrp="1"/>
          </p:cNvSpPr>
          <p:nvPr>
            <p:ph idx="1"/>
          </p:nvPr>
        </p:nvSpPr>
        <p:spPr>
          <a:xfrm>
            <a:off x="457202" y="1935678"/>
            <a:ext cx="11225462" cy="4241285"/>
          </a:xfrm>
        </p:spPr>
        <p:txBody>
          <a:bodyPr/>
          <a:lstStyle/>
          <a:p>
            <a:pPr marL="0" lvl="0" indent="0" algn="ctr">
              <a:lnSpc>
                <a:spcPct val="100000"/>
              </a:lnSpc>
              <a:spcBef>
                <a:spcPts val="0"/>
              </a:spcBef>
              <a:buNone/>
            </a:pPr>
            <a:endParaRPr lang="en-CA" sz="4800">
              <a:solidFill>
                <a:prstClr val="black"/>
              </a:solidFill>
            </a:endParaRPr>
          </a:p>
          <a:p>
            <a:pPr marL="0" lvl="0" indent="0" algn="ctr">
              <a:lnSpc>
                <a:spcPct val="100000"/>
              </a:lnSpc>
              <a:spcBef>
                <a:spcPts val="0"/>
              </a:spcBef>
              <a:buNone/>
            </a:pPr>
            <a:endParaRPr lang="en-CA" sz="4800">
              <a:solidFill>
                <a:srgbClr val="00B050"/>
              </a:solidFill>
            </a:endParaRPr>
          </a:p>
          <a:p>
            <a:pPr marL="0" lvl="0" indent="0" algn="ctr">
              <a:lnSpc>
                <a:spcPct val="100000"/>
              </a:lnSpc>
              <a:spcBef>
                <a:spcPts val="0"/>
              </a:spcBef>
              <a:buNone/>
            </a:pPr>
            <a:r>
              <a:rPr lang="en-CA" sz="4800">
                <a:solidFill>
                  <a:srgbClr val="00B050"/>
                </a:solidFill>
              </a:rPr>
              <a:t>2014 - Reimagining begins</a:t>
            </a:r>
          </a:p>
          <a:p>
            <a:pPr marL="0" lvl="0" indent="0" algn="ctr">
              <a:lnSpc>
                <a:spcPct val="100000"/>
              </a:lnSpc>
              <a:spcBef>
                <a:spcPts val="0"/>
              </a:spcBef>
              <a:buNone/>
            </a:pPr>
            <a:endParaRPr lang="en-CA" sz="4800">
              <a:solidFill>
                <a:prstClr val="black"/>
              </a:solidFill>
            </a:endParaRPr>
          </a:p>
          <a:p>
            <a:pPr marL="0" indent="0">
              <a:buNone/>
            </a:pPr>
            <a:endParaRPr lang="en-CA"/>
          </a:p>
        </p:txBody>
      </p:sp>
    </p:spTree>
    <p:extLst>
      <p:ext uri="{BB962C8B-B14F-4D97-AF65-F5344CB8AC3E}">
        <p14:creationId xmlns:p14="http://schemas.microsoft.com/office/powerpoint/2010/main" val="329221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6"/>
            <a:ext cx="11778916" cy="1325563"/>
          </a:xfrm>
        </p:spPr>
        <p:txBody>
          <a:bodyPr>
            <a:noAutofit/>
          </a:bodyPr>
          <a:lstStyle/>
          <a:p>
            <a:pPr algn="ctr"/>
            <a:r>
              <a:rPr lang="en-CA" sz="6000" b="1">
                <a:solidFill>
                  <a:srgbClr val="FF9214"/>
                </a:solidFill>
              </a:rPr>
              <a:t>Roll back 1 Year - Feb 4, 2016</a:t>
            </a:r>
            <a:endParaRPr lang="en-CA" sz="6000">
              <a:solidFill>
                <a:srgbClr val="FF9214"/>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546" y="2112834"/>
            <a:ext cx="5380481" cy="40185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0" y="2112835"/>
            <a:ext cx="5380481" cy="4018547"/>
          </a:xfrm>
          <a:prstGeom prst="rect">
            <a:avLst/>
          </a:prstGeom>
        </p:spPr>
      </p:pic>
    </p:spTree>
    <p:extLst>
      <p:ext uri="{BB962C8B-B14F-4D97-AF65-F5344CB8AC3E}">
        <p14:creationId xmlns:p14="http://schemas.microsoft.com/office/powerpoint/2010/main" val="421165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848" y="1880026"/>
            <a:ext cx="10515600" cy="3551783"/>
          </a:xfrm>
        </p:spPr>
        <p:txBody>
          <a:bodyPr>
            <a:normAutofit/>
          </a:bodyPr>
          <a:lstStyle/>
          <a:p>
            <a:pPr algn="ctr"/>
            <a:r>
              <a:rPr lang="en-CA" sz="7200" b="1">
                <a:solidFill>
                  <a:srgbClr val="CE60BC"/>
                </a:solidFill>
              </a:rPr>
              <a:t>Marketing Tip #1</a:t>
            </a:r>
            <a:br>
              <a:rPr lang="en-CA" sz="7200" b="1">
                <a:solidFill>
                  <a:srgbClr val="CE60BC"/>
                </a:solidFill>
              </a:rPr>
            </a:br>
            <a:r>
              <a:rPr lang="en-CA" sz="7200" b="1">
                <a:solidFill>
                  <a:srgbClr val="CE60BC"/>
                </a:solidFill>
              </a:rPr>
              <a:t/>
            </a:r>
            <a:br>
              <a:rPr lang="en-CA" sz="7200" b="1">
                <a:solidFill>
                  <a:srgbClr val="CE60BC"/>
                </a:solidFill>
              </a:rPr>
            </a:br>
            <a:r>
              <a:rPr lang="en-CA" sz="7200" b="1">
                <a:solidFill>
                  <a:srgbClr val="CE60BC"/>
                </a:solidFill>
              </a:rPr>
              <a:t>Keep Your User in Mind</a:t>
            </a:r>
          </a:p>
        </p:txBody>
      </p:sp>
    </p:spTree>
    <p:extLst>
      <p:ext uri="{BB962C8B-B14F-4D97-AF65-F5344CB8AC3E}">
        <p14:creationId xmlns:p14="http://schemas.microsoft.com/office/powerpoint/2010/main" val="370818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dirty="0">
                <a:solidFill>
                  <a:srgbClr val="FF9214"/>
                </a:solidFill>
              </a:rPr>
              <a:t>STARTING WITH THE BASICS</a:t>
            </a:r>
            <a:br>
              <a:rPr lang="en-CA" sz="6000" b="1" dirty="0">
                <a:solidFill>
                  <a:srgbClr val="FF9214"/>
                </a:solidFill>
              </a:rPr>
            </a:br>
            <a:r>
              <a:rPr lang="en-CA" sz="5400" dirty="0">
                <a:solidFill>
                  <a:srgbClr val="B1F053"/>
                </a:solidFill>
              </a:rPr>
              <a:t>Creating a Welcoming </a:t>
            </a:r>
            <a:r>
              <a:rPr lang="en-CA" sz="5400" dirty="0" smtClean="0">
                <a:solidFill>
                  <a:srgbClr val="B1F053"/>
                </a:solidFill>
              </a:rPr>
              <a:t>Space</a:t>
            </a:r>
            <a:endParaRPr lang="en-CA" sz="5400" dirty="0">
              <a:solidFill>
                <a:srgbClr val="B1F053"/>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294" r="10074"/>
          <a:stretch/>
        </p:blipFill>
        <p:spPr>
          <a:xfrm>
            <a:off x="1660358" y="2695364"/>
            <a:ext cx="3814010" cy="366934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8666"/>
          <a:stretch/>
        </p:blipFill>
        <p:spPr>
          <a:xfrm>
            <a:off x="6930189" y="2695365"/>
            <a:ext cx="3674511" cy="3597152"/>
          </a:xfrm>
          <a:prstGeom prst="rect">
            <a:avLst/>
          </a:prstGeom>
        </p:spPr>
      </p:pic>
      <p:cxnSp>
        <p:nvCxnSpPr>
          <p:cNvPr id="8" name="Straight Arrow Connector 7"/>
          <p:cNvCxnSpPr/>
          <p:nvPr/>
        </p:nvCxnSpPr>
        <p:spPr>
          <a:xfrm>
            <a:off x="5474368" y="4223084"/>
            <a:ext cx="1455821"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125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STARTING WITH THE BASICS</a:t>
            </a:r>
            <a:br>
              <a:rPr lang="en-CA" sz="6000" b="1">
                <a:solidFill>
                  <a:srgbClr val="FF9214"/>
                </a:solidFill>
              </a:rPr>
            </a:br>
            <a:r>
              <a:rPr lang="en-CA" sz="5400">
                <a:solidFill>
                  <a:srgbClr val="B1F053"/>
                </a:solidFill>
              </a:rPr>
              <a:t>Collection Organization</a:t>
            </a:r>
          </a:p>
        </p:txBody>
      </p:sp>
      <p:cxnSp>
        <p:nvCxnSpPr>
          <p:cNvPr id="8" name="Straight Arrow Connector 7"/>
          <p:cNvCxnSpPr/>
          <p:nvPr/>
        </p:nvCxnSpPr>
        <p:spPr>
          <a:xfrm>
            <a:off x="5474368" y="4223084"/>
            <a:ext cx="1455821"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189" y="2671011"/>
            <a:ext cx="4211053" cy="341822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76" r="29909" b="3158"/>
          <a:stretch/>
        </p:blipFill>
        <p:spPr>
          <a:xfrm>
            <a:off x="1585051" y="2671011"/>
            <a:ext cx="4024783" cy="3418220"/>
          </a:xfrm>
          <a:prstGeom prst="rect">
            <a:avLst/>
          </a:prstGeom>
        </p:spPr>
      </p:pic>
    </p:spTree>
    <p:extLst>
      <p:ext uri="{BB962C8B-B14F-4D97-AF65-F5344CB8AC3E}">
        <p14:creationId xmlns:p14="http://schemas.microsoft.com/office/powerpoint/2010/main" val="1284483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STORAGE ROOM TO LIBRARY</a:t>
            </a:r>
            <a:br>
              <a:rPr lang="en-CA" sz="6000" b="1">
                <a:solidFill>
                  <a:srgbClr val="FF9214"/>
                </a:solidFill>
              </a:rPr>
            </a:br>
            <a:r>
              <a:rPr lang="en-CA" sz="6000" b="1">
                <a:solidFill>
                  <a:srgbClr val="B1F053"/>
                </a:solidFill>
              </a:rPr>
              <a:t>Signage</a:t>
            </a:r>
            <a:endParaRPr lang="en-CA" sz="5400">
              <a:solidFill>
                <a:srgbClr val="B1F053"/>
              </a:solidFill>
            </a:endParaRPr>
          </a:p>
        </p:txBody>
      </p:sp>
      <p:pic>
        <p:nvPicPr>
          <p:cNvPr id="3" name="Picture 2"/>
          <p:cNvPicPr>
            <a:picLocks noChangeAspect="1"/>
          </p:cNvPicPr>
          <p:nvPr/>
        </p:nvPicPr>
        <p:blipFill rotWithShape="1">
          <a:blip r:embed="rId3"/>
          <a:srcRect l="22132" t="18490" r="23326" b="7885"/>
          <a:stretch/>
        </p:blipFill>
        <p:spPr>
          <a:xfrm>
            <a:off x="4036287" y="3078948"/>
            <a:ext cx="4140200" cy="3142174"/>
          </a:xfrm>
          <a:prstGeom prst="rect">
            <a:avLst/>
          </a:prstGeom>
        </p:spPr>
      </p:pic>
      <p:pic>
        <p:nvPicPr>
          <p:cNvPr id="6" name="Picture 5"/>
          <p:cNvPicPr>
            <a:picLocks noChangeAspect="1"/>
          </p:cNvPicPr>
          <p:nvPr/>
        </p:nvPicPr>
        <p:blipFill rotWithShape="1">
          <a:blip r:embed="rId4"/>
          <a:srcRect l="22105" t="18257" r="23337" b="8552"/>
          <a:stretch/>
        </p:blipFill>
        <p:spPr>
          <a:xfrm>
            <a:off x="7687067" y="2158940"/>
            <a:ext cx="4066674" cy="3284622"/>
          </a:xfrm>
          <a:prstGeom prst="rect">
            <a:avLst/>
          </a:prstGeom>
        </p:spPr>
      </p:pic>
      <p:pic>
        <p:nvPicPr>
          <p:cNvPr id="5" name="Picture 4"/>
          <p:cNvPicPr>
            <a:picLocks noChangeAspect="1"/>
          </p:cNvPicPr>
          <p:nvPr/>
        </p:nvPicPr>
        <p:blipFill rotWithShape="1">
          <a:blip r:embed="rId5"/>
          <a:srcRect l="21994" t="18845" r="23380" b="7859"/>
          <a:stretch/>
        </p:blipFill>
        <p:spPr>
          <a:xfrm>
            <a:off x="459033" y="2158940"/>
            <a:ext cx="4354034" cy="3284622"/>
          </a:xfrm>
          <a:prstGeom prst="rect">
            <a:avLst/>
          </a:prstGeom>
        </p:spPr>
      </p:pic>
    </p:spTree>
    <p:extLst>
      <p:ext uri="{BB962C8B-B14F-4D97-AF65-F5344CB8AC3E}">
        <p14:creationId xmlns:p14="http://schemas.microsoft.com/office/powerpoint/2010/main" val="2728450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STORAGE ROOM TO LIBRARY</a:t>
            </a:r>
            <a:br>
              <a:rPr lang="en-CA" sz="6000" b="1">
                <a:solidFill>
                  <a:srgbClr val="FF9214"/>
                </a:solidFill>
              </a:rPr>
            </a:br>
            <a:r>
              <a:rPr lang="en-CA" sz="6000" b="1">
                <a:solidFill>
                  <a:srgbClr val="B1F053"/>
                </a:solidFill>
              </a:rPr>
              <a:t>Boxes to Browse-able</a:t>
            </a:r>
            <a:endParaRPr lang="en-CA" sz="5400">
              <a:solidFill>
                <a:srgbClr val="B1F053"/>
              </a:solidFill>
            </a:endParaRPr>
          </a:p>
        </p:txBody>
      </p:sp>
      <p:pic>
        <p:nvPicPr>
          <p:cNvPr id="5" name="Picture 4"/>
          <p:cNvPicPr>
            <a:picLocks noChangeAspect="1"/>
          </p:cNvPicPr>
          <p:nvPr/>
        </p:nvPicPr>
        <p:blipFill>
          <a:blip r:embed="rId3">
            <a:lum bright="12000"/>
          </a:blip>
          <a:stretch>
            <a:fillRect/>
          </a:stretch>
        </p:blipFill>
        <p:spPr>
          <a:xfrm>
            <a:off x="1696453" y="2726263"/>
            <a:ext cx="2836995" cy="35574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5972" y="2726263"/>
            <a:ext cx="4741194" cy="3557405"/>
          </a:xfrm>
          <a:prstGeom prst="rect">
            <a:avLst/>
          </a:prstGeom>
        </p:spPr>
      </p:pic>
      <p:cxnSp>
        <p:nvCxnSpPr>
          <p:cNvPr id="8" name="Straight Arrow Connector 7"/>
          <p:cNvCxnSpPr>
            <a:stCxn id="5" idx="3"/>
            <a:endCxn id="6" idx="1"/>
          </p:cNvCxnSpPr>
          <p:nvPr/>
        </p:nvCxnSpPr>
        <p:spPr>
          <a:xfrm>
            <a:off x="4533448" y="4504966"/>
            <a:ext cx="166252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067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848" y="1880026"/>
            <a:ext cx="10515600" cy="3551783"/>
          </a:xfrm>
        </p:spPr>
        <p:txBody>
          <a:bodyPr>
            <a:normAutofit/>
          </a:bodyPr>
          <a:lstStyle/>
          <a:p>
            <a:pPr algn="ctr"/>
            <a:r>
              <a:rPr lang="en-CA" sz="7200" b="1">
                <a:solidFill>
                  <a:srgbClr val="CE60BC"/>
                </a:solidFill>
              </a:rPr>
              <a:t>Marketing Tip #2</a:t>
            </a:r>
            <a:br>
              <a:rPr lang="en-CA" sz="7200" b="1">
                <a:solidFill>
                  <a:srgbClr val="CE60BC"/>
                </a:solidFill>
              </a:rPr>
            </a:br>
            <a:r>
              <a:rPr lang="en-CA" sz="7200" b="1">
                <a:solidFill>
                  <a:srgbClr val="CE60BC"/>
                </a:solidFill>
              </a:rPr>
              <a:t/>
            </a:r>
            <a:br>
              <a:rPr lang="en-CA" sz="7200" b="1">
                <a:solidFill>
                  <a:srgbClr val="CE60BC"/>
                </a:solidFill>
              </a:rPr>
            </a:br>
            <a:r>
              <a:rPr lang="en-CA" sz="7200" b="1">
                <a:solidFill>
                  <a:srgbClr val="CE60BC"/>
                </a:solidFill>
              </a:rPr>
              <a:t>Networking</a:t>
            </a:r>
          </a:p>
        </p:txBody>
      </p:sp>
    </p:spTree>
    <p:extLst>
      <p:ext uri="{BB962C8B-B14F-4D97-AF65-F5344CB8AC3E}">
        <p14:creationId xmlns:p14="http://schemas.microsoft.com/office/powerpoint/2010/main" val="3851099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Making Friends</a:t>
            </a:r>
            <a:br>
              <a:rPr lang="en-CA" sz="6000" b="1">
                <a:solidFill>
                  <a:srgbClr val="FF9214"/>
                </a:solidFill>
              </a:rPr>
            </a:br>
            <a:r>
              <a:rPr lang="en-CA" sz="6000" b="1">
                <a:solidFill>
                  <a:srgbClr val="B1F053"/>
                </a:solidFill>
              </a:rPr>
              <a:t>Working with other Departments</a:t>
            </a:r>
            <a:endParaRPr lang="en-CA" sz="5400">
              <a:solidFill>
                <a:srgbClr val="B1F053"/>
              </a:solidFill>
            </a:endParaRPr>
          </a:p>
        </p:txBody>
      </p:sp>
      <p:sp>
        <p:nvSpPr>
          <p:cNvPr id="4" name="TextBox 3"/>
          <p:cNvSpPr txBox="1"/>
          <p:nvPr/>
        </p:nvSpPr>
        <p:spPr>
          <a:xfrm>
            <a:off x="818867" y="3070747"/>
            <a:ext cx="2552131" cy="646331"/>
          </a:xfrm>
          <a:prstGeom prst="rect">
            <a:avLst/>
          </a:prstGeom>
          <a:noFill/>
        </p:spPr>
        <p:txBody>
          <a:bodyPr wrap="square" rtlCol="0">
            <a:spAutoFit/>
          </a:bodyPr>
          <a:lstStyle/>
          <a:p>
            <a:r>
              <a:rPr lang="en-CA" sz="3600">
                <a:solidFill>
                  <a:srgbClr val="FFC000"/>
                </a:solidFill>
              </a:rPr>
              <a:t>Early Years</a:t>
            </a:r>
          </a:p>
        </p:txBody>
      </p:sp>
      <p:sp>
        <p:nvSpPr>
          <p:cNvPr id="5" name="TextBox 4"/>
          <p:cNvSpPr txBox="1"/>
          <p:nvPr/>
        </p:nvSpPr>
        <p:spPr>
          <a:xfrm>
            <a:off x="4562034" y="4486070"/>
            <a:ext cx="1924334" cy="1754326"/>
          </a:xfrm>
          <a:prstGeom prst="rect">
            <a:avLst/>
          </a:prstGeom>
          <a:noFill/>
        </p:spPr>
        <p:txBody>
          <a:bodyPr wrap="square" rtlCol="0">
            <a:spAutoFit/>
          </a:bodyPr>
          <a:lstStyle/>
          <a:p>
            <a:r>
              <a:rPr lang="en-CA" sz="3600">
                <a:solidFill>
                  <a:srgbClr val="FF0000"/>
                </a:solidFill>
              </a:rPr>
              <a:t>Intensive Support Services</a:t>
            </a:r>
          </a:p>
        </p:txBody>
      </p:sp>
      <p:sp>
        <p:nvSpPr>
          <p:cNvPr id="6" name="TextBox 5"/>
          <p:cNvSpPr txBox="1"/>
          <p:nvPr/>
        </p:nvSpPr>
        <p:spPr>
          <a:xfrm>
            <a:off x="9187820" y="3098734"/>
            <a:ext cx="2074458" cy="1200329"/>
          </a:xfrm>
          <a:prstGeom prst="rect">
            <a:avLst/>
          </a:prstGeom>
          <a:noFill/>
        </p:spPr>
        <p:txBody>
          <a:bodyPr wrap="square" rtlCol="0">
            <a:spAutoFit/>
          </a:bodyPr>
          <a:lstStyle/>
          <a:p>
            <a:r>
              <a:rPr lang="en-CA" sz="3600">
                <a:solidFill>
                  <a:srgbClr val="00B050"/>
                </a:solidFill>
              </a:rPr>
              <a:t>Physical Education</a:t>
            </a:r>
          </a:p>
        </p:txBody>
      </p:sp>
      <p:sp>
        <p:nvSpPr>
          <p:cNvPr id="7" name="TextBox 6"/>
          <p:cNvSpPr txBox="1"/>
          <p:nvPr/>
        </p:nvSpPr>
        <p:spPr>
          <a:xfrm>
            <a:off x="7635923" y="4882086"/>
            <a:ext cx="1651378" cy="1200329"/>
          </a:xfrm>
          <a:prstGeom prst="rect">
            <a:avLst/>
          </a:prstGeom>
          <a:noFill/>
        </p:spPr>
        <p:txBody>
          <a:bodyPr wrap="square" rtlCol="0">
            <a:spAutoFit/>
          </a:bodyPr>
          <a:lstStyle/>
          <a:p>
            <a:r>
              <a:rPr lang="en-CA" sz="3600">
                <a:solidFill>
                  <a:srgbClr val="FFFF00"/>
                </a:solidFill>
              </a:rPr>
              <a:t>Art and Music</a:t>
            </a:r>
          </a:p>
        </p:txBody>
      </p:sp>
      <p:sp>
        <p:nvSpPr>
          <p:cNvPr id="8" name="TextBox 7"/>
          <p:cNvSpPr txBox="1"/>
          <p:nvPr/>
        </p:nvSpPr>
        <p:spPr>
          <a:xfrm>
            <a:off x="860345" y="4990699"/>
            <a:ext cx="1610437" cy="1200329"/>
          </a:xfrm>
          <a:prstGeom prst="rect">
            <a:avLst/>
          </a:prstGeom>
          <a:noFill/>
        </p:spPr>
        <p:txBody>
          <a:bodyPr wrap="square" rtlCol="0">
            <a:spAutoFit/>
          </a:bodyPr>
          <a:lstStyle/>
          <a:p>
            <a:r>
              <a:rPr lang="en-CA" sz="3600">
                <a:solidFill>
                  <a:srgbClr val="7030A0"/>
                </a:solidFill>
              </a:rPr>
              <a:t>Social Studies</a:t>
            </a:r>
          </a:p>
        </p:txBody>
      </p:sp>
      <p:sp>
        <p:nvSpPr>
          <p:cNvPr id="9" name="TextBox 8"/>
          <p:cNvSpPr txBox="1"/>
          <p:nvPr/>
        </p:nvSpPr>
        <p:spPr>
          <a:xfrm>
            <a:off x="6619164" y="2775846"/>
            <a:ext cx="2033518" cy="1754326"/>
          </a:xfrm>
          <a:prstGeom prst="rect">
            <a:avLst/>
          </a:prstGeom>
          <a:noFill/>
        </p:spPr>
        <p:txBody>
          <a:bodyPr wrap="square" rtlCol="0">
            <a:spAutoFit/>
          </a:bodyPr>
          <a:lstStyle/>
          <a:p>
            <a:r>
              <a:rPr lang="en-CA" sz="3600"/>
              <a:t>English as a Second Language</a:t>
            </a:r>
          </a:p>
        </p:txBody>
      </p:sp>
      <p:sp>
        <p:nvSpPr>
          <p:cNvPr id="11" name="TextBox 10"/>
          <p:cNvSpPr txBox="1"/>
          <p:nvPr/>
        </p:nvSpPr>
        <p:spPr>
          <a:xfrm>
            <a:off x="9539785" y="4667534"/>
            <a:ext cx="2142699" cy="646331"/>
          </a:xfrm>
          <a:prstGeom prst="rect">
            <a:avLst/>
          </a:prstGeom>
          <a:noFill/>
        </p:spPr>
        <p:txBody>
          <a:bodyPr wrap="square" rtlCol="0">
            <a:spAutoFit/>
          </a:bodyPr>
          <a:lstStyle/>
          <a:p>
            <a:r>
              <a:rPr lang="en-CA" sz="3600">
                <a:solidFill>
                  <a:srgbClr val="0070C0"/>
                </a:solidFill>
              </a:rPr>
              <a:t>Aboriginal</a:t>
            </a:r>
          </a:p>
        </p:txBody>
      </p:sp>
      <p:sp>
        <p:nvSpPr>
          <p:cNvPr id="12" name="TextBox 11"/>
          <p:cNvSpPr txBox="1"/>
          <p:nvPr/>
        </p:nvSpPr>
        <p:spPr>
          <a:xfrm>
            <a:off x="1419903" y="4113536"/>
            <a:ext cx="2074458" cy="646331"/>
          </a:xfrm>
          <a:prstGeom prst="rect">
            <a:avLst/>
          </a:prstGeom>
          <a:noFill/>
        </p:spPr>
        <p:txBody>
          <a:bodyPr wrap="square" rtlCol="0">
            <a:spAutoFit/>
          </a:bodyPr>
          <a:lstStyle/>
          <a:p>
            <a:r>
              <a:rPr lang="en-CA" sz="3600">
                <a:solidFill>
                  <a:srgbClr val="C00000"/>
                </a:solidFill>
              </a:rPr>
              <a:t>Language</a:t>
            </a:r>
          </a:p>
        </p:txBody>
      </p:sp>
      <p:sp>
        <p:nvSpPr>
          <p:cNvPr id="13" name="TextBox 12"/>
          <p:cNvSpPr txBox="1"/>
          <p:nvPr/>
        </p:nvSpPr>
        <p:spPr>
          <a:xfrm>
            <a:off x="3575447" y="3165361"/>
            <a:ext cx="2715905" cy="1200329"/>
          </a:xfrm>
          <a:prstGeom prst="rect">
            <a:avLst/>
          </a:prstGeom>
          <a:noFill/>
        </p:spPr>
        <p:txBody>
          <a:bodyPr wrap="square" rtlCol="0">
            <a:spAutoFit/>
          </a:bodyPr>
          <a:lstStyle/>
          <a:p>
            <a:r>
              <a:rPr lang="en-CA" sz="3600">
                <a:solidFill>
                  <a:schemeClr val="bg2">
                    <a:lumMod val="50000"/>
                  </a:schemeClr>
                </a:solidFill>
              </a:rPr>
              <a:t>Technological Studies</a:t>
            </a:r>
          </a:p>
        </p:txBody>
      </p:sp>
    </p:spTree>
    <p:extLst>
      <p:ext uri="{BB962C8B-B14F-4D97-AF65-F5344CB8AC3E}">
        <p14:creationId xmlns:p14="http://schemas.microsoft.com/office/powerpoint/2010/main" val="3043743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CA"/>
          </a:p>
          <a:p>
            <a:pPr marL="0" indent="0" algn="ctr">
              <a:buNone/>
            </a:pPr>
            <a:r>
              <a:rPr lang="en-CA" sz="5400" b="1">
                <a:solidFill>
                  <a:srgbClr val="FF9214"/>
                </a:solidFill>
              </a:rPr>
              <a:t>How you can benefit from the lessons we learned in reinventing an educational resource library </a:t>
            </a:r>
            <a:endParaRPr lang="en-CA" sz="5400">
              <a:solidFill>
                <a:srgbClr val="FF9214"/>
              </a:solidFill>
            </a:endParaRPr>
          </a:p>
          <a:p>
            <a:pPr marL="0" indent="0" algn="ctr">
              <a:buNone/>
            </a:pPr>
            <a:endParaRPr lang="en-CA" sz="5400"/>
          </a:p>
        </p:txBody>
      </p:sp>
    </p:spTree>
    <p:extLst>
      <p:ext uri="{BB962C8B-B14F-4D97-AF65-F5344CB8AC3E}">
        <p14:creationId xmlns:p14="http://schemas.microsoft.com/office/powerpoint/2010/main" val="279593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Making Friends</a:t>
            </a:r>
            <a:br>
              <a:rPr lang="en-CA" sz="6000" b="1">
                <a:solidFill>
                  <a:srgbClr val="FF9214"/>
                </a:solidFill>
              </a:rPr>
            </a:br>
            <a:r>
              <a:rPr lang="en-CA" sz="6000" b="1">
                <a:solidFill>
                  <a:srgbClr val="B1F053"/>
                </a:solidFill>
              </a:rPr>
              <a:t>Working with Teachers</a:t>
            </a:r>
            <a:endParaRPr lang="en-CA" sz="5400">
              <a:solidFill>
                <a:srgbClr val="B1F053"/>
              </a:solidFill>
            </a:endParaRPr>
          </a:p>
        </p:txBody>
      </p:sp>
      <p:pic>
        <p:nvPicPr>
          <p:cNvPr id="8" name="Picture 7"/>
          <p:cNvPicPr>
            <a:picLocks noChangeAspect="1"/>
          </p:cNvPicPr>
          <p:nvPr/>
        </p:nvPicPr>
        <p:blipFill>
          <a:blip r:embed="rId3"/>
          <a:stretch>
            <a:fillRect/>
          </a:stretch>
        </p:blipFill>
        <p:spPr>
          <a:xfrm>
            <a:off x="7319008" y="2680370"/>
            <a:ext cx="4487045" cy="22069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317" y="4688850"/>
            <a:ext cx="2869453" cy="1475719"/>
          </a:xfrm>
          <a:prstGeom prst="rect">
            <a:avLst/>
          </a:prstGeom>
        </p:spPr>
      </p:pic>
      <p:pic>
        <p:nvPicPr>
          <p:cNvPr id="9" name="Picture 8"/>
          <p:cNvPicPr>
            <a:picLocks noChangeAspect="1"/>
          </p:cNvPicPr>
          <p:nvPr/>
        </p:nvPicPr>
        <p:blipFill>
          <a:blip r:embed="rId5"/>
          <a:stretch>
            <a:fillRect/>
          </a:stretch>
        </p:blipFill>
        <p:spPr>
          <a:xfrm>
            <a:off x="9103486" y="3878911"/>
            <a:ext cx="1627773" cy="353599"/>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3517" t="9313" r="2117" b="3354"/>
          <a:stretch/>
        </p:blipFill>
        <p:spPr>
          <a:xfrm>
            <a:off x="4106205" y="2680370"/>
            <a:ext cx="3212803" cy="2230940"/>
          </a:xfrm>
          <a:prstGeom prst="rect">
            <a:avLst/>
          </a:prstGeom>
        </p:spPr>
      </p:pic>
      <p:pic>
        <p:nvPicPr>
          <p:cNvPr id="11" name="Picture 10"/>
          <p:cNvPicPr/>
          <p:nvPr/>
        </p:nvPicPr>
        <p:blipFill rotWithShape="1">
          <a:blip r:embed="rId7"/>
          <a:srcRect t="16725" r="19922" b="7439"/>
          <a:stretch/>
        </p:blipFill>
        <p:spPr bwMode="auto">
          <a:xfrm>
            <a:off x="27137" y="2680371"/>
            <a:ext cx="4080906" cy="2367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3996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848" y="1484241"/>
            <a:ext cx="10515600" cy="4097693"/>
          </a:xfrm>
        </p:spPr>
        <p:txBody>
          <a:bodyPr>
            <a:normAutofit/>
          </a:bodyPr>
          <a:lstStyle/>
          <a:p>
            <a:pPr algn="ctr"/>
            <a:r>
              <a:rPr lang="en-CA" sz="7200" b="1">
                <a:solidFill>
                  <a:srgbClr val="CE60BC"/>
                </a:solidFill>
              </a:rPr>
              <a:t>Marketing Tip #3</a:t>
            </a:r>
            <a:br>
              <a:rPr lang="en-CA" sz="7200" b="1">
                <a:solidFill>
                  <a:srgbClr val="CE60BC"/>
                </a:solidFill>
              </a:rPr>
            </a:br>
            <a:r>
              <a:rPr lang="en-CA" sz="7200" b="1">
                <a:solidFill>
                  <a:srgbClr val="CE60BC"/>
                </a:solidFill>
              </a:rPr>
              <a:t/>
            </a:r>
            <a:br>
              <a:rPr lang="en-CA" sz="7200" b="1">
                <a:solidFill>
                  <a:srgbClr val="CE60BC"/>
                </a:solidFill>
              </a:rPr>
            </a:br>
            <a:r>
              <a:rPr lang="en-CA" sz="7200" b="1">
                <a:solidFill>
                  <a:srgbClr val="CE60BC"/>
                </a:solidFill>
              </a:rPr>
              <a:t>You don’t have to </a:t>
            </a:r>
            <a:br>
              <a:rPr lang="en-CA" sz="7200" b="1">
                <a:solidFill>
                  <a:srgbClr val="CE60BC"/>
                </a:solidFill>
              </a:rPr>
            </a:br>
            <a:r>
              <a:rPr lang="en-CA" sz="7200" b="1">
                <a:solidFill>
                  <a:srgbClr val="CE60BC"/>
                </a:solidFill>
              </a:rPr>
              <a:t>spend a lot of money</a:t>
            </a:r>
          </a:p>
        </p:txBody>
      </p:sp>
    </p:spTree>
    <p:extLst>
      <p:ext uri="{BB962C8B-B14F-4D97-AF65-F5344CB8AC3E}">
        <p14:creationId xmlns:p14="http://schemas.microsoft.com/office/powerpoint/2010/main" val="61621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dirty="0">
                <a:solidFill>
                  <a:srgbClr val="FF9214"/>
                </a:solidFill>
              </a:rPr>
              <a:t>Show Me the Money</a:t>
            </a:r>
            <a:br>
              <a:rPr lang="en-CA" sz="6000" b="1" dirty="0">
                <a:solidFill>
                  <a:srgbClr val="FF9214"/>
                </a:solidFill>
              </a:rPr>
            </a:br>
            <a:endParaRPr lang="en-CA" sz="5400" dirty="0">
              <a:solidFill>
                <a:srgbClr val="B1F053"/>
              </a:solidFill>
            </a:endParaRPr>
          </a:p>
        </p:txBody>
      </p:sp>
      <p:sp>
        <p:nvSpPr>
          <p:cNvPr id="3" name="TextBox 2"/>
          <p:cNvSpPr txBox="1"/>
          <p:nvPr/>
        </p:nvSpPr>
        <p:spPr>
          <a:xfrm>
            <a:off x="742808" y="2467332"/>
            <a:ext cx="3709447" cy="954107"/>
          </a:xfrm>
          <a:prstGeom prst="rect">
            <a:avLst/>
          </a:prstGeom>
        </p:spPr>
        <p:txBody>
          <a:bodyPr rtlCol="0">
            <a:spAutoFit/>
          </a:bodyPr>
          <a:lstStyle/>
          <a:p>
            <a:pPr algn="ctr"/>
            <a:r>
              <a:rPr lang="en-US" sz="2800" dirty="0">
                <a:solidFill>
                  <a:srgbClr val="FF0000"/>
                </a:solidFill>
              </a:rPr>
              <a:t>Discovery Centre Budget</a:t>
            </a:r>
            <a:endParaRPr lang="en-US" sz="2800" dirty="0"/>
          </a:p>
        </p:txBody>
      </p:sp>
      <p:sp>
        <p:nvSpPr>
          <p:cNvPr id="4" name="TextBox 3"/>
          <p:cNvSpPr txBox="1"/>
          <p:nvPr/>
        </p:nvSpPr>
        <p:spPr>
          <a:xfrm>
            <a:off x="7388225" y="2467332"/>
            <a:ext cx="3073138" cy="3046988"/>
          </a:xfrm>
          <a:prstGeom prst="rect">
            <a:avLst/>
          </a:prstGeom>
        </p:spPr>
        <p:txBody>
          <a:bodyPr rtlCol="0">
            <a:spAutoFit/>
          </a:bodyPr>
          <a:lstStyle/>
          <a:p>
            <a:pPr algn="ctr"/>
            <a:r>
              <a:rPr lang="en-US" sz="2400" dirty="0">
                <a:solidFill>
                  <a:srgbClr val="00B0F0"/>
                </a:solidFill>
              </a:rPr>
              <a:t>Other Departments within the Board</a:t>
            </a:r>
            <a:endParaRPr lang="en-US" sz="2400" dirty="0">
              <a:solidFill>
                <a:srgbClr val="00B0F0"/>
              </a:solidFill>
              <a:latin typeface="Calibri"/>
            </a:endParaRPr>
          </a:p>
          <a:p>
            <a:pPr algn="ctr"/>
            <a:r>
              <a:rPr lang="en-US" sz="2400" dirty="0">
                <a:solidFill>
                  <a:srgbClr val="00B0F0"/>
                </a:solidFill>
              </a:rPr>
              <a:t>Early Years</a:t>
            </a:r>
          </a:p>
          <a:p>
            <a:pPr algn="ctr"/>
            <a:r>
              <a:rPr lang="en-US" sz="2400" dirty="0">
                <a:solidFill>
                  <a:srgbClr val="00B0F0"/>
                </a:solidFill>
              </a:rPr>
              <a:t>Aboriginal Liaison</a:t>
            </a:r>
          </a:p>
          <a:p>
            <a:pPr algn="ctr"/>
            <a:r>
              <a:rPr lang="en-US" sz="2400" dirty="0">
                <a:solidFill>
                  <a:srgbClr val="00B0F0"/>
                </a:solidFill>
              </a:rPr>
              <a:t>Technology Studies</a:t>
            </a:r>
          </a:p>
          <a:p>
            <a:pPr algn="ctr"/>
            <a:r>
              <a:rPr lang="en-US" sz="2400" dirty="0">
                <a:solidFill>
                  <a:srgbClr val="00B0F0"/>
                </a:solidFill>
              </a:rPr>
              <a:t>Intensive Support Services</a:t>
            </a:r>
          </a:p>
          <a:p>
            <a:pPr algn="ctr"/>
            <a:endParaRPr lang="en-US" sz="2400" dirty="0"/>
          </a:p>
        </p:txBody>
      </p:sp>
      <p:sp>
        <p:nvSpPr>
          <p:cNvPr id="5" name="TextBox 4"/>
          <p:cNvSpPr txBox="1"/>
          <p:nvPr/>
        </p:nvSpPr>
        <p:spPr>
          <a:xfrm>
            <a:off x="1225931" y="3665698"/>
            <a:ext cx="2743200" cy="584775"/>
          </a:xfrm>
          <a:prstGeom prst="rect">
            <a:avLst/>
          </a:prstGeom>
        </p:spPr>
        <p:txBody>
          <a:bodyPr rtlCol="0">
            <a:spAutoFit/>
          </a:bodyPr>
          <a:lstStyle/>
          <a:p>
            <a:pPr algn="ctr"/>
            <a:r>
              <a:rPr lang="en-US" sz="3200" dirty="0">
                <a:solidFill>
                  <a:srgbClr val="00B050"/>
                </a:solidFill>
              </a:rPr>
              <a:t>Ministry Grants</a:t>
            </a:r>
          </a:p>
        </p:txBody>
      </p:sp>
      <p:sp>
        <p:nvSpPr>
          <p:cNvPr id="6" name="TextBox 5"/>
          <p:cNvSpPr txBox="1"/>
          <p:nvPr/>
        </p:nvSpPr>
        <p:spPr>
          <a:xfrm>
            <a:off x="425831" y="4664009"/>
            <a:ext cx="6431056" cy="523220"/>
          </a:xfrm>
          <a:prstGeom prst="rect">
            <a:avLst/>
          </a:prstGeom>
          <a:noFill/>
        </p:spPr>
        <p:txBody>
          <a:bodyPr wrap="none" rtlCol="0">
            <a:spAutoFit/>
          </a:bodyPr>
          <a:lstStyle/>
          <a:p>
            <a:r>
              <a:rPr lang="en-CA" sz="2800" dirty="0" smtClean="0">
                <a:solidFill>
                  <a:srgbClr val="002060"/>
                </a:solidFill>
              </a:rPr>
              <a:t>Community, Provincial and National Grants</a:t>
            </a:r>
            <a:endParaRPr lang="en-CA" sz="2800" dirty="0">
              <a:solidFill>
                <a:srgbClr val="002060"/>
              </a:solidFill>
            </a:endParaRPr>
          </a:p>
        </p:txBody>
      </p:sp>
    </p:spTree>
    <p:extLst>
      <p:ext uri="{BB962C8B-B14F-4D97-AF65-F5344CB8AC3E}">
        <p14:creationId xmlns:p14="http://schemas.microsoft.com/office/powerpoint/2010/main" val="378301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848" y="818866"/>
            <a:ext cx="10515600" cy="5800298"/>
          </a:xfrm>
        </p:spPr>
        <p:txBody>
          <a:bodyPr>
            <a:normAutofit/>
          </a:bodyPr>
          <a:lstStyle/>
          <a:p>
            <a:pPr algn="ctr"/>
            <a:r>
              <a:rPr lang="en-CA" sz="7200" b="1">
                <a:solidFill>
                  <a:srgbClr val="CE60BC"/>
                </a:solidFill>
              </a:rPr>
              <a:t>Marketing Tip #4</a:t>
            </a:r>
            <a:br>
              <a:rPr lang="en-CA" sz="7200" b="1">
                <a:solidFill>
                  <a:srgbClr val="CE60BC"/>
                </a:solidFill>
              </a:rPr>
            </a:br>
            <a:r>
              <a:rPr lang="en-CA" sz="7200" b="1">
                <a:solidFill>
                  <a:srgbClr val="CE60BC"/>
                </a:solidFill>
              </a:rPr>
              <a:t/>
            </a:r>
            <a:br>
              <a:rPr lang="en-CA" sz="7200" b="1">
                <a:solidFill>
                  <a:srgbClr val="CE60BC"/>
                </a:solidFill>
              </a:rPr>
            </a:br>
            <a:r>
              <a:rPr lang="en-CA" sz="7200" b="1">
                <a:solidFill>
                  <a:srgbClr val="CE60BC"/>
                </a:solidFill>
              </a:rPr>
              <a:t>Communicate</a:t>
            </a:r>
            <a:br>
              <a:rPr lang="en-CA" sz="7200" b="1">
                <a:solidFill>
                  <a:srgbClr val="CE60BC"/>
                </a:solidFill>
              </a:rPr>
            </a:br>
            <a:r>
              <a:rPr lang="en-CA" sz="7200" b="1" err="1">
                <a:solidFill>
                  <a:srgbClr val="CE60BC"/>
                </a:solidFill>
              </a:rPr>
              <a:t>Communicate</a:t>
            </a:r>
            <a:r>
              <a:rPr lang="en-CA" sz="7200" b="1">
                <a:solidFill>
                  <a:srgbClr val="CE60BC"/>
                </a:solidFill>
              </a:rPr>
              <a:t/>
            </a:r>
            <a:br>
              <a:rPr lang="en-CA" sz="7200" b="1">
                <a:solidFill>
                  <a:srgbClr val="CE60BC"/>
                </a:solidFill>
              </a:rPr>
            </a:br>
            <a:r>
              <a:rPr lang="en-CA" sz="7200" b="1" err="1">
                <a:solidFill>
                  <a:srgbClr val="CE60BC"/>
                </a:solidFill>
              </a:rPr>
              <a:t>Communicate</a:t>
            </a:r>
            <a:endParaRPr lang="en-CA" sz="7200" b="1">
              <a:solidFill>
                <a:srgbClr val="CE60BC"/>
              </a:solidFill>
            </a:endParaRPr>
          </a:p>
        </p:txBody>
      </p:sp>
    </p:spTree>
    <p:extLst>
      <p:ext uri="{BB962C8B-B14F-4D97-AF65-F5344CB8AC3E}">
        <p14:creationId xmlns:p14="http://schemas.microsoft.com/office/powerpoint/2010/main" val="2327507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Shouting it from the Rooftops</a:t>
            </a:r>
            <a:br>
              <a:rPr lang="en-CA" sz="6000" b="1">
                <a:solidFill>
                  <a:srgbClr val="FF9214"/>
                </a:solidFill>
              </a:rPr>
            </a:br>
            <a:r>
              <a:rPr lang="en-CA" sz="6000" b="1">
                <a:solidFill>
                  <a:srgbClr val="B1F053"/>
                </a:solidFill>
              </a:rPr>
              <a:t>Promoting the Discovery Centre</a:t>
            </a:r>
            <a:endParaRPr lang="en-CA" sz="5400">
              <a:solidFill>
                <a:srgbClr val="B1F053"/>
              </a:solidFill>
            </a:endParaRPr>
          </a:p>
        </p:txBody>
      </p:sp>
      <p:pic>
        <p:nvPicPr>
          <p:cNvPr id="9" name="Picture 8"/>
          <p:cNvPicPr>
            <a:picLocks noChangeAspect="1"/>
          </p:cNvPicPr>
          <p:nvPr/>
        </p:nvPicPr>
        <p:blipFill>
          <a:blip r:embed="rId3"/>
          <a:stretch>
            <a:fillRect/>
          </a:stretch>
        </p:blipFill>
        <p:spPr>
          <a:xfrm>
            <a:off x="8175009" y="2686096"/>
            <a:ext cx="3757266" cy="225663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565" t="18053" r="2631" b="15021"/>
          <a:stretch/>
        </p:blipFill>
        <p:spPr>
          <a:xfrm>
            <a:off x="1592299" y="4685008"/>
            <a:ext cx="3316064" cy="1659316"/>
          </a:xfrm>
          <a:prstGeom prst="rect">
            <a:avLst/>
          </a:prstGeom>
        </p:spPr>
      </p:pic>
      <p:pic>
        <p:nvPicPr>
          <p:cNvPr id="3" name="Picture 2"/>
          <p:cNvPicPr>
            <a:picLocks noChangeAspect="1"/>
          </p:cNvPicPr>
          <p:nvPr/>
        </p:nvPicPr>
        <p:blipFill>
          <a:blip r:embed="rId5"/>
          <a:stretch>
            <a:fillRect/>
          </a:stretch>
        </p:blipFill>
        <p:spPr>
          <a:xfrm>
            <a:off x="374154" y="2686096"/>
            <a:ext cx="1547253" cy="2759361"/>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3753" t="3455" r="3305" b="18390"/>
          <a:stretch/>
        </p:blipFill>
        <p:spPr>
          <a:xfrm>
            <a:off x="7041817" y="4521706"/>
            <a:ext cx="2814262" cy="177420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8363" y="3032281"/>
            <a:ext cx="2757067" cy="2066990"/>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5877" r="12903"/>
          <a:stretch/>
        </p:blipFill>
        <p:spPr>
          <a:xfrm>
            <a:off x="2477118" y="2720079"/>
            <a:ext cx="1875534" cy="1974280"/>
          </a:xfrm>
          <a:prstGeom prst="rect">
            <a:avLst/>
          </a:prstGeom>
        </p:spPr>
      </p:pic>
    </p:spTree>
    <p:extLst>
      <p:ext uri="{BB962C8B-B14F-4D97-AF65-F5344CB8AC3E}">
        <p14:creationId xmlns:p14="http://schemas.microsoft.com/office/powerpoint/2010/main" val="779682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Shouting it from the Rooftops</a:t>
            </a:r>
            <a:br>
              <a:rPr lang="en-CA" sz="6000" b="1">
                <a:solidFill>
                  <a:srgbClr val="FF9214"/>
                </a:solidFill>
              </a:rPr>
            </a:br>
            <a:r>
              <a:rPr lang="en-CA" sz="6000" b="1">
                <a:solidFill>
                  <a:srgbClr val="B1F053"/>
                </a:solidFill>
              </a:rPr>
              <a:t>Communicating with our Users</a:t>
            </a:r>
            <a:endParaRPr lang="en-CA" sz="5400">
              <a:solidFill>
                <a:srgbClr val="B1F053"/>
              </a:solidFill>
            </a:endParaRPr>
          </a:p>
        </p:txBody>
      </p:sp>
      <p:sp>
        <p:nvSpPr>
          <p:cNvPr id="3" name="TextBox 2"/>
          <p:cNvSpPr txBox="1"/>
          <p:nvPr/>
        </p:nvSpPr>
        <p:spPr>
          <a:xfrm>
            <a:off x="4125740" y="5568960"/>
            <a:ext cx="3289110" cy="523220"/>
          </a:xfrm>
          <a:prstGeom prst="rect">
            <a:avLst/>
          </a:prstGeom>
          <a:noFill/>
        </p:spPr>
        <p:txBody>
          <a:bodyPr wrap="square" rtlCol="0">
            <a:spAutoFit/>
          </a:bodyPr>
          <a:lstStyle/>
          <a:p>
            <a:r>
              <a:rPr lang="en-CA" sz="2800"/>
              <a:t>media@hwdsb.on.ca</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615" t="26101" r="57635" b="30223"/>
          <a:stretch/>
        </p:blipFill>
        <p:spPr>
          <a:xfrm>
            <a:off x="6073341" y="2752677"/>
            <a:ext cx="2183642" cy="2674961"/>
          </a:xfrm>
          <a:prstGeom prst="rect">
            <a:avLst/>
          </a:prstGeom>
        </p:spPr>
      </p:pic>
      <p:sp>
        <p:nvSpPr>
          <p:cNvPr id="5" name="TextBox 4"/>
          <p:cNvSpPr txBox="1"/>
          <p:nvPr/>
        </p:nvSpPr>
        <p:spPr>
          <a:xfrm>
            <a:off x="9080340" y="2624833"/>
            <a:ext cx="2784142" cy="954107"/>
          </a:xfrm>
          <a:prstGeom prst="rect">
            <a:avLst/>
          </a:prstGeom>
          <a:noFill/>
        </p:spPr>
        <p:txBody>
          <a:bodyPr wrap="square" rtlCol="0">
            <a:spAutoFit/>
          </a:bodyPr>
          <a:lstStyle/>
          <a:p>
            <a:r>
              <a:rPr lang="en-CA" sz="2800">
                <a:solidFill>
                  <a:srgbClr val="7030A0"/>
                </a:solidFill>
              </a:rPr>
              <a:t>Auto email </a:t>
            </a:r>
          </a:p>
          <a:p>
            <a:r>
              <a:rPr lang="en-CA" sz="2800">
                <a:solidFill>
                  <a:srgbClr val="7030A0"/>
                </a:solidFill>
              </a:rPr>
              <a:t>What is Shipping </a:t>
            </a:r>
          </a:p>
        </p:txBody>
      </p:sp>
      <p:sp>
        <p:nvSpPr>
          <p:cNvPr id="6" name="TextBox 5"/>
          <p:cNvSpPr txBox="1"/>
          <p:nvPr/>
        </p:nvSpPr>
        <p:spPr>
          <a:xfrm>
            <a:off x="1136027" y="3727674"/>
            <a:ext cx="2900148" cy="954107"/>
          </a:xfrm>
          <a:prstGeom prst="rect">
            <a:avLst/>
          </a:prstGeom>
          <a:noFill/>
        </p:spPr>
        <p:txBody>
          <a:bodyPr wrap="square" rtlCol="0">
            <a:spAutoFit/>
          </a:bodyPr>
          <a:lstStyle/>
          <a:p>
            <a:r>
              <a:rPr lang="en-CA" sz="2800">
                <a:solidFill>
                  <a:srgbClr val="00B050"/>
                </a:solidFill>
              </a:rPr>
              <a:t>Auto email</a:t>
            </a:r>
          </a:p>
          <a:p>
            <a:r>
              <a:rPr lang="en-CA" sz="2800">
                <a:solidFill>
                  <a:srgbClr val="00B050"/>
                </a:solidFill>
              </a:rPr>
              <a:t>Items Coming Due</a:t>
            </a:r>
          </a:p>
        </p:txBody>
      </p:sp>
      <p:sp>
        <p:nvSpPr>
          <p:cNvPr id="7" name="TextBox 6"/>
          <p:cNvSpPr txBox="1"/>
          <p:nvPr/>
        </p:nvSpPr>
        <p:spPr>
          <a:xfrm>
            <a:off x="481890" y="2752677"/>
            <a:ext cx="2756848" cy="954107"/>
          </a:xfrm>
          <a:prstGeom prst="rect">
            <a:avLst/>
          </a:prstGeom>
          <a:noFill/>
        </p:spPr>
        <p:txBody>
          <a:bodyPr wrap="square" rtlCol="0">
            <a:spAutoFit/>
          </a:bodyPr>
          <a:lstStyle/>
          <a:p>
            <a:r>
              <a:rPr lang="en-CA" sz="2800">
                <a:solidFill>
                  <a:srgbClr val="FFC000"/>
                </a:solidFill>
              </a:rPr>
              <a:t>Auto Email</a:t>
            </a:r>
          </a:p>
          <a:p>
            <a:r>
              <a:rPr lang="en-CA" sz="2800">
                <a:solidFill>
                  <a:srgbClr val="FFC000"/>
                </a:solidFill>
              </a:rPr>
              <a:t>Delayed Item</a:t>
            </a:r>
          </a:p>
        </p:txBody>
      </p:sp>
      <p:sp>
        <p:nvSpPr>
          <p:cNvPr id="8" name="TextBox 7"/>
          <p:cNvSpPr txBox="1"/>
          <p:nvPr/>
        </p:nvSpPr>
        <p:spPr>
          <a:xfrm>
            <a:off x="8384303" y="5248470"/>
            <a:ext cx="3480179" cy="954107"/>
          </a:xfrm>
          <a:prstGeom prst="rect">
            <a:avLst/>
          </a:prstGeom>
          <a:noFill/>
        </p:spPr>
        <p:txBody>
          <a:bodyPr wrap="square" rtlCol="0">
            <a:spAutoFit/>
          </a:bodyPr>
          <a:lstStyle/>
          <a:p>
            <a:r>
              <a:rPr lang="en-CA" sz="2800">
                <a:solidFill>
                  <a:srgbClr val="00B0F0"/>
                </a:solidFill>
              </a:rPr>
              <a:t>Auto Email</a:t>
            </a:r>
          </a:p>
          <a:p>
            <a:r>
              <a:rPr lang="en-CA" sz="2800">
                <a:solidFill>
                  <a:srgbClr val="00B0F0"/>
                </a:solidFill>
              </a:rPr>
              <a:t>Delayed Item Shipping</a:t>
            </a:r>
          </a:p>
        </p:txBody>
      </p:sp>
      <p:sp>
        <p:nvSpPr>
          <p:cNvPr id="9" name="TextBox 8"/>
          <p:cNvSpPr txBox="1"/>
          <p:nvPr/>
        </p:nvSpPr>
        <p:spPr>
          <a:xfrm>
            <a:off x="8206075" y="3604390"/>
            <a:ext cx="2620907" cy="523220"/>
          </a:xfrm>
          <a:prstGeom prst="rect">
            <a:avLst/>
          </a:prstGeom>
          <a:noFill/>
        </p:spPr>
        <p:txBody>
          <a:bodyPr wrap="square" rtlCol="0">
            <a:spAutoFit/>
          </a:bodyPr>
          <a:lstStyle/>
          <a:p>
            <a:r>
              <a:rPr lang="en-CA" sz="2800">
                <a:solidFill>
                  <a:srgbClr val="92D050"/>
                </a:solidFill>
              </a:rPr>
              <a:t>Email Templates</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6293" t="40452" r="15624" b="22328"/>
          <a:stretch/>
        </p:blipFill>
        <p:spPr>
          <a:xfrm>
            <a:off x="733666" y="4960413"/>
            <a:ext cx="2278101" cy="934449"/>
          </a:xfrm>
          <a:prstGeom prst="rect">
            <a:avLst/>
          </a:prstGeom>
        </p:spPr>
      </p:pic>
      <p:sp>
        <p:nvSpPr>
          <p:cNvPr id="12" name="Rectangle 11"/>
          <p:cNvSpPr/>
          <p:nvPr/>
        </p:nvSpPr>
        <p:spPr>
          <a:xfrm>
            <a:off x="3451801" y="4498748"/>
            <a:ext cx="2557880" cy="923330"/>
          </a:xfrm>
          <a:prstGeom prst="rect">
            <a:avLst/>
          </a:prstGeom>
          <a:noFill/>
        </p:spPr>
        <p:txBody>
          <a:bodyPr wrap="none" lIns="91440" tIns="45720" rIns="91440" bIns="45720">
            <a:spAutoFit/>
          </a:bodyPr>
          <a:lstStyle/>
          <a:p>
            <a:pPr algn="ctr"/>
            <a:r>
              <a:rPr lang="en-CA"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Yammer</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4429" t="10043" r="12156" b="23302"/>
          <a:stretch/>
        </p:blipFill>
        <p:spPr>
          <a:xfrm>
            <a:off x="9836067" y="4148073"/>
            <a:ext cx="1869714" cy="1121011"/>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591" t="12739" r="2856" b="3267"/>
          <a:stretch/>
        </p:blipFill>
        <p:spPr>
          <a:xfrm>
            <a:off x="3302398" y="2735539"/>
            <a:ext cx="1978925" cy="1392071"/>
          </a:xfrm>
          <a:prstGeom prst="rect">
            <a:avLst/>
          </a:prstGeom>
        </p:spPr>
      </p:pic>
    </p:spTree>
    <p:extLst>
      <p:ext uri="{BB962C8B-B14F-4D97-AF65-F5344CB8AC3E}">
        <p14:creationId xmlns:p14="http://schemas.microsoft.com/office/powerpoint/2010/main" val="875114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Let’s Go Shopping</a:t>
            </a:r>
            <a:br>
              <a:rPr lang="en-CA" sz="6000" b="1">
                <a:solidFill>
                  <a:srgbClr val="FF9214"/>
                </a:solidFill>
              </a:rPr>
            </a:br>
            <a:r>
              <a:rPr lang="en-CA" sz="6000" b="1">
                <a:solidFill>
                  <a:srgbClr val="B1F053"/>
                </a:solidFill>
              </a:rPr>
              <a:t>Rehabilitating the Collection We Have</a:t>
            </a:r>
            <a:endParaRPr lang="en-CA" sz="5400">
              <a:solidFill>
                <a:srgbClr val="B1F053"/>
              </a:solidFill>
            </a:endParaRPr>
          </a:p>
        </p:txBody>
      </p:sp>
      <p:sp>
        <p:nvSpPr>
          <p:cNvPr id="5" name="TextBox 4"/>
          <p:cNvSpPr txBox="1"/>
          <p:nvPr/>
        </p:nvSpPr>
        <p:spPr>
          <a:xfrm>
            <a:off x="3079879" y="4982051"/>
            <a:ext cx="5458484" cy="1384995"/>
          </a:xfrm>
          <a:prstGeom prst="rect">
            <a:avLst/>
          </a:prstGeom>
          <a:noFill/>
        </p:spPr>
        <p:txBody>
          <a:bodyPr wrap="square" rtlCol="0">
            <a:spAutoFit/>
          </a:bodyPr>
          <a:lstStyle/>
          <a:p>
            <a:r>
              <a:rPr lang="en-CA" sz="2800">
                <a:solidFill>
                  <a:srgbClr val="0070C0"/>
                </a:solidFill>
              </a:rPr>
              <a:t>“When we checked the Kit, we found the following pieces missing…”</a:t>
            </a:r>
          </a:p>
        </p:txBody>
      </p:sp>
      <p:sp>
        <p:nvSpPr>
          <p:cNvPr id="7" name="TextBox 6"/>
          <p:cNvSpPr txBox="1"/>
          <p:nvPr/>
        </p:nvSpPr>
        <p:spPr>
          <a:xfrm>
            <a:off x="471054" y="2794646"/>
            <a:ext cx="3962400" cy="954107"/>
          </a:xfrm>
          <a:prstGeom prst="rect">
            <a:avLst/>
          </a:prstGeom>
          <a:noFill/>
        </p:spPr>
        <p:txBody>
          <a:bodyPr wrap="square" rtlCol="0">
            <a:spAutoFit/>
          </a:bodyPr>
          <a:lstStyle/>
          <a:p>
            <a:r>
              <a:rPr lang="en-CA" sz="2800">
                <a:solidFill>
                  <a:srgbClr val="7030A0"/>
                </a:solidFill>
              </a:rPr>
              <a:t>Listening to user feedback and circulation patterns</a:t>
            </a:r>
          </a:p>
        </p:txBody>
      </p:sp>
      <p:sp>
        <p:nvSpPr>
          <p:cNvPr id="8" name="TextBox 7"/>
          <p:cNvSpPr txBox="1"/>
          <p:nvPr/>
        </p:nvSpPr>
        <p:spPr>
          <a:xfrm>
            <a:off x="7777762" y="2794645"/>
            <a:ext cx="2729242" cy="954107"/>
          </a:xfrm>
          <a:prstGeom prst="rect">
            <a:avLst/>
          </a:prstGeom>
          <a:noFill/>
        </p:spPr>
        <p:txBody>
          <a:bodyPr wrap="square" rtlCol="0">
            <a:spAutoFit/>
          </a:bodyPr>
          <a:lstStyle/>
          <a:p>
            <a:r>
              <a:rPr lang="en-CA" sz="2800">
                <a:solidFill>
                  <a:schemeClr val="accent4"/>
                </a:solidFill>
              </a:rPr>
              <a:t>Does this kit align with curriculum?</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724" t="7368" r="11316" b="9192"/>
          <a:stretch/>
        </p:blipFill>
        <p:spPr>
          <a:xfrm>
            <a:off x="968809" y="3767400"/>
            <a:ext cx="1834371" cy="242930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8989" y="2884340"/>
            <a:ext cx="2560264" cy="191944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815062" y="3918307"/>
            <a:ext cx="2837761" cy="2127487"/>
          </a:xfrm>
          <a:prstGeom prst="rect">
            <a:avLst/>
          </a:prstGeom>
        </p:spPr>
      </p:pic>
    </p:spTree>
    <p:extLst>
      <p:ext uri="{BB962C8B-B14F-4D97-AF65-F5344CB8AC3E}">
        <p14:creationId xmlns:p14="http://schemas.microsoft.com/office/powerpoint/2010/main" val="218868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Let’s Go Shopping</a:t>
            </a:r>
            <a:br>
              <a:rPr lang="en-CA" sz="6000" b="1">
                <a:solidFill>
                  <a:srgbClr val="FF9214"/>
                </a:solidFill>
              </a:rPr>
            </a:br>
            <a:r>
              <a:rPr lang="en-CA" sz="6000" b="1">
                <a:solidFill>
                  <a:srgbClr val="B1F053"/>
                </a:solidFill>
              </a:rPr>
              <a:t>Adding New Resources (on a budget)</a:t>
            </a:r>
            <a:endParaRPr lang="en-CA" sz="5400">
              <a:solidFill>
                <a:srgbClr val="B1F053"/>
              </a:solidFill>
            </a:endParaRPr>
          </a:p>
        </p:txBody>
      </p:sp>
      <p:sp>
        <p:nvSpPr>
          <p:cNvPr id="3" name="TextBox 2"/>
          <p:cNvSpPr txBox="1"/>
          <p:nvPr/>
        </p:nvSpPr>
        <p:spPr>
          <a:xfrm>
            <a:off x="3875448" y="3326638"/>
            <a:ext cx="2074107" cy="830997"/>
          </a:xfrm>
          <a:prstGeom prst="rect">
            <a:avLst/>
          </a:prstGeom>
          <a:noFill/>
        </p:spPr>
        <p:txBody>
          <a:bodyPr wrap="square" rtlCol="0">
            <a:spAutoFit/>
          </a:bodyPr>
          <a:lstStyle/>
          <a:p>
            <a:r>
              <a:rPr lang="en-CA" sz="4800">
                <a:solidFill>
                  <a:srgbClr val="FF0000"/>
                </a:solidFill>
              </a:rPr>
              <a:t>SALE!!!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4549" y="2669948"/>
            <a:ext cx="2300660" cy="163467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6848" t="6800" r="27264" b="6220"/>
          <a:stretch/>
        </p:blipFill>
        <p:spPr>
          <a:xfrm>
            <a:off x="10842958" y="2759882"/>
            <a:ext cx="1097355" cy="20800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3878" t="12146" r="23220" b="17528"/>
          <a:stretch/>
        </p:blipFill>
        <p:spPr>
          <a:xfrm>
            <a:off x="501434" y="4456471"/>
            <a:ext cx="1687166" cy="16814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1390" y="4548139"/>
            <a:ext cx="2085116" cy="1564445"/>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02" t="27462" r="-202" b="24179"/>
          <a:stretch/>
        </p:blipFill>
        <p:spPr>
          <a:xfrm>
            <a:off x="963543" y="2699303"/>
            <a:ext cx="2736895" cy="1344746"/>
          </a:xfrm>
          <a:prstGeom prst="rect">
            <a:avLst/>
          </a:prstGeom>
        </p:spPr>
      </p:pic>
      <p:sp>
        <p:nvSpPr>
          <p:cNvPr id="10" name="TextBox 9"/>
          <p:cNvSpPr txBox="1"/>
          <p:nvPr/>
        </p:nvSpPr>
        <p:spPr>
          <a:xfrm>
            <a:off x="2363610" y="4697411"/>
            <a:ext cx="1624083" cy="954107"/>
          </a:xfrm>
          <a:prstGeom prst="rect">
            <a:avLst/>
          </a:prstGeom>
          <a:noFill/>
        </p:spPr>
        <p:txBody>
          <a:bodyPr wrap="square" rtlCol="0">
            <a:spAutoFit/>
          </a:bodyPr>
          <a:lstStyle/>
          <a:p>
            <a:r>
              <a:rPr lang="en-CA" sz="2800">
                <a:solidFill>
                  <a:srgbClr val="00B050"/>
                </a:solidFill>
              </a:rPr>
              <a:t>Smaller Footprint</a:t>
            </a:r>
          </a:p>
        </p:txBody>
      </p:sp>
      <p:sp>
        <p:nvSpPr>
          <p:cNvPr id="11" name="TextBox 10"/>
          <p:cNvSpPr txBox="1"/>
          <p:nvPr/>
        </p:nvSpPr>
        <p:spPr>
          <a:xfrm>
            <a:off x="10115544" y="5174464"/>
            <a:ext cx="1454828" cy="646331"/>
          </a:xfrm>
          <a:prstGeom prst="rect">
            <a:avLst/>
          </a:prstGeom>
          <a:noFill/>
        </p:spPr>
        <p:txBody>
          <a:bodyPr wrap="square" rtlCol="0">
            <a:spAutoFit/>
          </a:bodyPr>
          <a:lstStyle/>
          <a:p>
            <a:r>
              <a:rPr lang="en-CA" sz="3600">
                <a:solidFill>
                  <a:srgbClr val="002060"/>
                </a:solidFill>
              </a:rPr>
              <a:t>Outlet</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1145" t="23388" r="15330" b="8678"/>
          <a:stretch/>
        </p:blipFill>
        <p:spPr>
          <a:xfrm>
            <a:off x="6083992" y="3282497"/>
            <a:ext cx="1993618" cy="1380945"/>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4466" y="4505558"/>
            <a:ext cx="2213329" cy="1659997"/>
          </a:xfrm>
          <a:prstGeom prst="rect">
            <a:avLst/>
          </a:prstGeom>
        </p:spPr>
      </p:pic>
    </p:spTree>
    <p:extLst>
      <p:ext uri="{BB962C8B-B14F-4D97-AF65-F5344CB8AC3E}">
        <p14:creationId xmlns:p14="http://schemas.microsoft.com/office/powerpoint/2010/main" val="2707132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6" y="1316665"/>
            <a:ext cx="11778916" cy="1835610"/>
          </a:xfrm>
        </p:spPr>
        <p:txBody>
          <a:bodyPr>
            <a:noAutofit/>
          </a:bodyPr>
          <a:lstStyle/>
          <a:p>
            <a:pPr algn="ctr"/>
            <a:r>
              <a:rPr lang="en-CA" sz="6000" b="1">
                <a:solidFill>
                  <a:srgbClr val="FF9214"/>
                </a:solidFill>
              </a:rPr>
              <a:t>Almost De-Railed</a:t>
            </a:r>
            <a:br>
              <a:rPr lang="en-CA" sz="6000" b="1">
                <a:solidFill>
                  <a:srgbClr val="FF9214"/>
                </a:solidFill>
              </a:rPr>
            </a:br>
            <a:r>
              <a:rPr lang="en-CA" sz="6000" b="1">
                <a:solidFill>
                  <a:srgbClr val="B1F053"/>
                </a:solidFill>
              </a:rPr>
              <a:t>Finding a Creative (an inexpensive) transportation solution</a:t>
            </a:r>
            <a:endParaRPr lang="en-CA" sz="5400">
              <a:solidFill>
                <a:srgbClr val="B1F053"/>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052" y="3885111"/>
            <a:ext cx="2935966" cy="22010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150" y="3439236"/>
            <a:ext cx="4130584" cy="204628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656" t="27052" r="5074" b="17873"/>
          <a:stretch/>
        </p:blipFill>
        <p:spPr>
          <a:xfrm>
            <a:off x="341194" y="3439236"/>
            <a:ext cx="3807726" cy="1678675"/>
          </a:xfrm>
          <a:prstGeom prst="rect">
            <a:avLst/>
          </a:prstGeom>
        </p:spPr>
      </p:pic>
    </p:spTree>
    <p:extLst>
      <p:ext uri="{BB962C8B-B14F-4D97-AF65-F5344CB8AC3E}">
        <p14:creationId xmlns:p14="http://schemas.microsoft.com/office/powerpoint/2010/main" val="221162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848" y="818866"/>
            <a:ext cx="10515600" cy="5800298"/>
          </a:xfrm>
        </p:spPr>
        <p:txBody>
          <a:bodyPr>
            <a:normAutofit/>
          </a:bodyPr>
          <a:lstStyle/>
          <a:p>
            <a:pPr algn="ctr"/>
            <a:r>
              <a:rPr lang="en-CA" sz="7200" b="1">
                <a:solidFill>
                  <a:srgbClr val="CE60BC"/>
                </a:solidFill>
              </a:rPr>
              <a:t>Marketing Tip #5</a:t>
            </a:r>
            <a:br>
              <a:rPr lang="en-CA" sz="7200" b="1">
                <a:solidFill>
                  <a:srgbClr val="CE60BC"/>
                </a:solidFill>
              </a:rPr>
            </a:br>
            <a:r>
              <a:rPr lang="en-CA" sz="7200" b="1">
                <a:solidFill>
                  <a:srgbClr val="CE60BC"/>
                </a:solidFill>
              </a:rPr>
              <a:t/>
            </a:r>
            <a:br>
              <a:rPr lang="en-CA" sz="7200" b="1">
                <a:solidFill>
                  <a:srgbClr val="CE60BC"/>
                </a:solidFill>
              </a:rPr>
            </a:br>
            <a:r>
              <a:rPr lang="en-CA" sz="7200" b="1">
                <a:solidFill>
                  <a:srgbClr val="CE60BC"/>
                </a:solidFill>
              </a:rPr>
              <a:t>Communicate</a:t>
            </a:r>
            <a:br>
              <a:rPr lang="en-CA" sz="7200" b="1">
                <a:solidFill>
                  <a:srgbClr val="CE60BC"/>
                </a:solidFill>
              </a:rPr>
            </a:br>
            <a:r>
              <a:rPr lang="en-CA" sz="7200" b="1">
                <a:solidFill>
                  <a:srgbClr val="CE60BC"/>
                </a:solidFill>
              </a:rPr>
              <a:t>some more</a:t>
            </a:r>
          </a:p>
        </p:txBody>
      </p:sp>
    </p:spTree>
    <p:extLst>
      <p:ext uri="{BB962C8B-B14F-4D97-AF65-F5344CB8AC3E}">
        <p14:creationId xmlns:p14="http://schemas.microsoft.com/office/powerpoint/2010/main" val="3542381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481138"/>
            <a:ext cx="10515600" cy="3795712"/>
          </a:xfrm>
        </p:spPr>
        <p:txBody>
          <a:bodyPr>
            <a:noAutofit/>
          </a:bodyPr>
          <a:lstStyle/>
          <a:p>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smtClean="0"/>
              <a:t>Colleen Stinson</a:t>
            </a:r>
            <a:br>
              <a:rPr lang="en-CA" sz="2800" b="1" dirty="0" smtClean="0"/>
            </a:br>
            <a:r>
              <a:rPr lang="en-CA" sz="2800" b="1" dirty="0" smtClean="0">
                <a:hlinkClick r:id="rId3"/>
              </a:rPr>
              <a:t>cstinson@hwdsb.on.ca</a:t>
            </a:r>
            <a:r>
              <a:rPr lang="en-CA" sz="2800" b="1" dirty="0" smtClean="0"/>
              <a:t/>
            </a:r>
            <a:br>
              <a:rPr lang="en-CA" sz="2800" b="1" dirty="0" smtClean="0"/>
            </a:br>
            <a:r>
              <a:rPr lang="en-CA" sz="2000" dirty="0" smtClean="0"/>
              <a:t/>
            </a:r>
            <a:br>
              <a:rPr lang="en-CA" sz="2000" dirty="0" smtClean="0"/>
            </a:br>
            <a:r>
              <a:rPr lang="en-CA" sz="2000" b="1" i="1" dirty="0" smtClean="0"/>
              <a:t>Senior </a:t>
            </a:r>
            <a:r>
              <a:rPr lang="en-CA" sz="2000" b="1" i="1" dirty="0"/>
              <a:t>Learning Commons Technician, Discovery Centre, Hamilton Wentworth District School </a:t>
            </a:r>
            <a:r>
              <a:rPr lang="en-CA" sz="2000" b="1" i="1" dirty="0" smtClean="0"/>
              <a:t>Board</a:t>
            </a:r>
            <a:br>
              <a:rPr lang="en-CA" sz="2000" b="1" i="1" dirty="0" smtClean="0"/>
            </a:br>
            <a:r>
              <a:rPr lang="en-CA" sz="2000" b="1" i="1" dirty="0"/>
              <a:t/>
            </a:r>
            <a:br>
              <a:rPr lang="en-CA" sz="2000" b="1" i="1" dirty="0"/>
            </a:br>
            <a:r>
              <a:rPr lang="en-CA" sz="2000" dirty="0"/>
              <a:t/>
            </a:r>
            <a:br>
              <a:rPr lang="en-CA" sz="2000" dirty="0"/>
            </a:br>
            <a:r>
              <a:rPr lang="en-CA" sz="2800" b="1" dirty="0"/>
              <a:t>Donna Millard </a:t>
            </a:r>
            <a:r>
              <a:rPr lang="en-CA" sz="2800" b="1" dirty="0" smtClean="0"/>
              <a:t/>
            </a:r>
            <a:br>
              <a:rPr lang="en-CA" sz="2800" b="1" dirty="0" smtClean="0"/>
            </a:br>
            <a:r>
              <a:rPr lang="en-CA" sz="2800" b="1" dirty="0" smtClean="0">
                <a:hlinkClick r:id="rId4"/>
              </a:rPr>
              <a:t>dmillard@hwdsb.on.ca</a:t>
            </a:r>
            <a:r>
              <a:rPr lang="en-CA" sz="2800" b="1" dirty="0" smtClean="0"/>
              <a:t/>
            </a:r>
            <a:br>
              <a:rPr lang="en-CA" sz="2800" b="1" dirty="0" smtClean="0"/>
            </a:br>
            <a:r>
              <a:rPr lang="en-CA" sz="2000" dirty="0"/>
              <a:t/>
            </a:r>
            <a:br>
              <a:rPr lang="en-CA" sz="2000" dirty="0"/>
            </a:br>
            <a:r>
              <a:rPr lang="en-CA" sz="2000" b="1" i="1" dirty="0"/>
              <a:t>Supervisor, System Learning Commons and Training, Hamilton Wentworth District School Board</a:t>
            </a:r>
            <a:r>
              <a:rPr lang="en-CA" sz="2000" dirty="0"/>
              <a:t/>
            </a:r>
            <a:br>
              <a:rPr lang="en-CA" sz="2000" dirty="0"/>
            </a:br>
            <a:endParaRPr lang="en-CA" sz="2000" dirty="0"/>
          </a:p>
        </p:txBody>
      </p:sp>
    </p:spTree>
    <p:extLst>
      <p:ext uri="{BB962C8B-B14F-4D97-AF65-F5344CB8AC3E}">
        <p14:creationId xmlns:p14="http://schemas.microsoft.com/office/powerpoint/2010/main" val="2861157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a:solidFill>
                  <a:srgbClr val="FF9214"/>
                </a:solidFill>
              </a:rPr>
              <a:t>Communication</a:t>
            </a:r>
            <a:br>
              <a:rPr lang="en-CA" sz="6000" b="1">
                <a:solidFill>
                  <a:srgbClr val="FF9214"/>
                </a:solidFill>
              </a:rPr>
            </a:br>
            <a:r>
              <a:rPr lang="en-CA" sz="6000" b="1">
                <a:solidFill>
                  <a:srgbClr val="B1F053"/>
                </a:solidFill>
              </a:rPr>
              <a:t>Our Secret Weapon</a:t>
            </a:r>
            <a:endParaRPr lang="en-CA" sz="5400">
              <a:solidFill>
                <a:srgbClr val="B1F053"/>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400" t="6881" r="10019" b="9678"/>
          <a:stretch/>
        </p:blipFill>
        <p:spPr>
          <a:xfrm>
            <a:off x="573206" y="1501254"/>
            <a:ext cx="2258445" cy="293426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280" t="4803" r="7682" b="20411"/>
          <a:stretch/>
        </p:blipFill>
        <p:spPr>
          <a:xfrm>
            <a:off x="5058890" y="3937850"/>
            <a:ext cx="3275463" cy="2134500"/>
          </a:xfrm>
          <a:prstGeom prst="rect">
            <a:avLst/>
          </a:prstGeom>
        </p:spPr>
      </p:pic>
      <p:sp>
        <p:nvSpPr>
          <p:cNvPr id="5" name="Rectangle 4"/>
          <p:cNvSpPr/>
          <p:nvPr/>
        </p:nvSpPr>
        <p:spPr>
          <a:xfrm>
            <a:off x="9898852" y="1692247"/>
            <a:ext cx="1767343" cy="646331"/>
          </a:xfrm>
          <a:prstGeom prst="rect">
            <a:avLst/>
          </a:prstGeom>
          <a:noFill/>
        </p:spPr>
        <p:txBody>
          <a:bodyPr wrap="none" lIns="91440" tIns="45720" rIns="91440" bIns="45720">
            <a:spAutoFit/>
          </a:bodyPr>
          <a:lstStyle/>
          <a:p>
            <a:pPr algn="ctr"/>
            <a:r>
              <a:rPr lang="en-US" sz="36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Yammer</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067" t="10127" r="2029" b="2267"/>
          <a:stretch/>
        </p:blipFill>
        <p:spPr>
          <a:xfrm>
            <a:off x="8833756" y="3408677"/>
            <a:ext cx="2822511" cy="1975757"/>
          </a:xfrm>
          <a:prstGeom prst="rect">
            <a:avLst/>
          </a:prstGeom>
        </p:spPr>
      </p:pic>
      <p:sp>
        <p:nvSpPr>
          <p:cNvPr id="7" name="Rectangle 6"/>
          <p:cNvSpPr/>
          <p:nvPr/>
        </p:nvSpPr>
        <p:spPr>
          <a:xfrm>
            <a:off x="1069953" y="4472291"/>
            <a:ext cx="1239442" cy="646331"/>
          </a:xfrm>
          <a:prstGeom prst="rect">
            <a:avLst/>
          </a:prstGeom>
          <a:noFill/>
        </p:spPr>
        <p:txBody>
          <a:bodyPr wrap="none" lIns="91440" tIns="45720" rIns="91440" bIns="45720">
            <a:spAutoFit/>
          </a:bodyPr>
          <a:lstStyle/>
          <a:p>
            <a:pPr algn="ctr"/>
            <a:r>
              <a:rPr lang="en-US" sz="36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Email</a:t>
            </a:r>
          </a:p>
        </p:txBody>
      </p:sp>
      <p:sp>
        <p:nvSpPr>
          <p:cNvPr id="8" name="Rectangle 7"/>
          <p:cNvSpPr/>
          <p:nvPr/>
        </p:nvSpPr>
        <p:spPr>
          <a:xfrm>
            <a:off x="8647195" y="5435742"/>
            <a:ext cx="2503314" cy="646331"/>
          </a:xfrm>
          <a:prstGeom prst="rect">
            <a:avLst/>
          </a:prstGeom>
          <a:noFill/>
        </p:spPr>
        <p:txBody>
          <a:bodyPr wrap="none" lIns="91440" tIns="45720" rIns="91440" bIns="45720">
            <a:spAutoFit/>
          </a:bodyPr>
          <a:lstStyle/>
          <a:p>
            <a:pPr algn="ctr"/>
            <a:r>
              <a:rPr lang="en-US" sz="36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Face to Face</a:t>
            </a:r>
          </a:p>
        </p:txBody>
      </p:sp>
      <p:sp>
        <p:nvSpPr>
          <p:cNvPr id="9" name="Rectangle 8"/>
          <p:cNvSpPr/>
          <p:nvPr/>
        </p:nvSpPr>
        <p:spPr>
          <a:xfrm>
            <a:off x="8334353" y="2560572"/>
            <a:ext cx="2816156" cy="646331"/>
          </a:xfrm>
          <a:prstGeom prst="rect">
            <a:avLst/>
          </a:prstGeom>
          <a:noFill/>
        </p:spPr>
        <p:txBody>
          <a:bodyPr wrap="none" lIns="91440" tIns="45720" rIns="91440" bIns="45720">
            <a:spAutoFit/>
          </a:bodyPr>
          <a:lstStyle/>
          <a:p>
            <a:pPr algn="ctr"/>
            <a:r>
              <a:rPr lang="en-US" sz="3600" b="1">
                <a:ln w="6600">
                  <a:solidFill>
                    <a:schemeClr val="accent2"/>
                  </a:solidFill>
                  <a:prstDash val="solid"/>
                </a:ln>
                <a:solidFill>
                  <a:srgbClr val="FFFFFF"/>
                </a:solidFill>
                <a:effectLst>
                  <a:outerShdw dist="38100" dir="2700000" algn="tl" rotWithShape="0">
                    <a:schemeClr val="accent2"/>
                  </a:outerShdw>
                </a:effectLst>
              </a:rPr>
              <a:t>Presentations</a:t>
            </a:r>
          </a:p>
        </p:txBody>
      </p:sp>
      <p:sp>
        <p:nvSpPr>
          <p:cNvPr id="10" name="Rectangle 9"/>
          <p:cNvSpPr/>
          <p:nvPr/>
        </p:nvSpPr>
        <p:spPr>
          <a:xfrm>
            <a:off x="3263964" y="2968388"/>
            <a:ext cx="2485232" cy="646331"/>
          </a:xfrm>
          <a:prstGeom prst="rect">
            <a:avLst/>
          </a:prstGeom>
          <a:noFill/>
        </p:spPr>
        <p:txBody>
          <a:bodyPr wrap="none" lIns="91440" tIns="45720" rIns="91440" bIns="45720">
            <a:spAutoFit/>
          </a:bodyPr>
          <a:lstStyle/>
          <a:p>
            <a:pPr algn="ctr"/>
            <a:r>
              <a:rPr lang="en-US" sz="3600" b="1" cap="none" spc="0">
                <a:ln w="22225">
                  <a:solidFill>
                    <a:schemeClr val="accent2"/>
                  </a:solidFill>
                  <a:prstDash val="solid"/>
                </a:ln>
                <a:solidFill>
                  <a:schemeClr val="accent2">
                    <a:lumMod val="40000"/>
                    <a:lumOff val="60000"/>
                  </a:schemeClr>
                </a:solidFill>
                <a:effectLst/>
              </a:rPr>
              <a:t>THANK YOU</a:t>
            </a:r>
          </a:p>
        </p:txBody>
      </p:sp>
      <p:sp>
        <p:nvSpPr>
          <p:cNvPr id="11" name="Rectangle 10"/>
          <p:cNvSpPr/>
          <p:nvPr/>
        </p:nvSpPr>
        <p:spPr>
          <a:xfrm>
            <a:off x="2485128" y="5061268"/>
            <a:ext cx="2398029" cy="646331"/>
          </a:xfrm>
          <a:prstGeom prst="rect">
            <a:avLst/>
          </a:prstGeom>
          <a:noFill/>
        </p:spPr>
        <p:txBody>
          <a:bodyPr wrap="none" lIns="91440" tIns="45720" rIns="91440" bIns="45720">
            <a:spAutoFit/>
          </a:bodyPr>
          <a:lstStyle/>
          <a:p>
            <a:pPr algn="ctr"/>
            <a:r>
              <a:rPr lang="en-US" sz="3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Instructions</a:t>
            </a:r>
            <a:endParaRPr lang="en-US" sz="36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8878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58" y="1105497"/>
            <a:ext cx="11778916" cy="1942407"/>
          </a:xfrm>
        </p:spPr>
        <p:txBody>
          <a:bodyPr>
            <a:noAutofit/>
          </a:bodyPr>
          <a:lstStyle/>
          <a:p>
            <a:pPr algn="ctr"/>
            <a:r>
              <a:rPr lang="en-CA" sz="6000" b="1">
                <a:solidFill>
                  <a:srgbClr val="FF9214"/>
                </a:solidFill>
              </a:rPr>
              <a:t>Feedback</a:t>
            </a:r>
            <a:br>
              <a:rPr lang="en-CA" sz="6000" b="1">
                <a:solidFill>
                  <a:srgbClr val="FF9214"/>
                </a:solidFill>
              </a:rPr>
            </a:br>
            <a:r>
              <a:rPr lang="en-CA" sz="5200" b="1">
                <a:solidFill>
                  <a:srgbClr val="B1F053"/>
                </a:solidFill>
              </a:rPr>
              <a:t>You Know More Than You Think You Know</a:t>
            </a:r>
            <a:endParaRPr lang="en-CA" sz="5200">
              <a:solidFill>
                <a:srgbClr val="B1F053"/>
              </a:solidFill>
            </a:endParaRPr>
          </a:p>
        </p:txBody>
      </p:sp>
      <p:sp>
        <p:nvSpPr>
          <p:cNvPr id="3" name="TextBox 2"/>
          <p:cNvSpPr txBox="1"/>
          <p:nvPr/>
        </p:nvSpPr>
        <p:spPr>
          <a:xfrm>
            <a:off x="682389" y="3700393"/>
            <a:ext cx="2593074" cy="954107"/>
          </a:xfrm>
          <a:prstGeom prst="rect">
            <a:avLst/>
          </a:prstGeom>
          <a:noFill/>
        </p:spPr>
        <p:txBody>
          <a:bodyPr wrap="square" rtlCol="0">
            <a:spAutoFit/>
          </a:bodyPr>
          <a:lstStyle/>
          <a:p>
            <a:r>
              <a:rPr lang="en-CA" sz="2800">
                <a:solidFill>
                  <a:srgbClr val="00B050"/>
                </a:solidFill>
              </a:rPr>
              <a:t>What we hear from the courier</a:t>
            </a:r>
          </a:p>
        </p:txBody>
      </p:sp>
      <p:sp>
        <p:nvSpPr>
          <p:cNvPr id="4" name="TextBox 3"/>
          <p:cNvSpPr txBox="1"/>
          <p:nvPr/>
        </p:nvSpPr>
        <p:spPr>
          <a:xfrm>
            <a:off x="6148316" y="3271642"/>
            <a:ext cx="2647666" cy="954107"/>
          </a:xfrm>
          <a:prstGeom prst="rect">
            <a:avLst/>
          </a:prstGeom>
          <a:noFill/>
        </p:spPr>
        <p:txBody>
          <a:bodyPr wrap="square" rtlCol="0">
            <a:spAutoFit/>
          </a:bodyPr>
          <a:lstStyle/>
          <a:p>
            <a:r>
              <a:rPr lang="en-CA" sz="2800">
                <a:solidFill>
                  <a:srgbClr val="7030A0"/>
                </a:solidFill>
              </a:rPr>
              <a:t>What we hear from school staff</a:t>
            </a:r>
          </a:p>
        </p:txBody>
      </p:sp>
      <p:sp>
        <p:nvSpPr>
          <p:cNvPr id="5" name="TextBox 4"/>
          <p:cNvSpPr txBox="1"/>
          <p:nvPr/>
        </p:nvSpPr>
        <p:spPr>
          <a:xfrm>
            <a:off x="8543499" y="4652650"/>
            <a:ext cx="3302758" cy="1384995"/>
          </a:xfrm>
          <a:prstGeom prst="rect">
            <a:avLst/>
          </a:prstGeom>
          <a:noFill/>
        </p:spPr>
        <p:txBody>
          <a:bodyPr wrap="square" rtlCol="0">
            <a:spAutoFit/>
          </a:bodyPr>
          <a:lstStyle/>
          <a:p>
            <a:r>
              <a:rPr lang="en-CA" sz="2800">
                <a:solidFill>
                  <a:srgbClr val="0070C0"/>
                </a:solidFill>
              </a:rPr>
              <a:t>What we hear from Consultants and Instructional Coaches</a:t>
            </a:r>
          </a:p>
        </p:txBody>
      </p:sp>
      <p:sp>
        <p:nvSpPr>
          <p:cNvPr id="7" name="TextBox 6"/>
          <p:cNvSpPr txBox="1"/>
          <p:nvPr/>
        </p:nvSpPr>
        <p:spPr>
          <a:xfrm>
            <a:off x="3913317" y="4365259"/>
            <a:ext cx="2736376" cy="954107"/>
          </a:xfrm>
          <a:prstGeom prst="rect">
            <a:avLst/>
          </a:prstGeom>
          <a:noFill/>
        </p:spPr>
        <p:txBody>
          <a:bodyPr wrap="square" rtlCol="0">
            <a:spAutoFit/>
          </a:bodyPr>
          <a:lstStyle/>
          <a:p>
            <a:r>
              <a:rPr lang="en-CA" sz="2800">
                <a:solidFill>
                  <a:srgbClr val="FFC000"/>
                </a:solidFill>
              </a:rPr>
              <a:t>What caused this unusual result?</a:t>
            </a:r>
          </a:p>
        </p:txBody>
      </p:sp>
      <p:sp>
        <p:nvSpPr>
          <p:cNvPr id="8" name="TextBox 7"/>
          <p:cNvSpPr txBox="1"/>
          <p:nvPr/>
        </p:nvSpPr>
        <p:spPr>
          <a:xfrm>
            <a:off x="9048466" y="3541594"/>
            <a:ext cx="2292824" cy="954107"/>
          </a:xfrm>
          <a:prstGeom prst="rect">
            <a:avLst/>
          </a:prstGeom>
          <a:noFill/>
        </p:spPr>
        <p:txBody>
          <a:bodyPr wrap="square" rtlCol="0">
            <a:spAutoFit/>
          </a:bodyPr>
          <a:lstStyle/>
          <a:p>
            <a:r>
              <a:rPr lang="en-CA" sz="2800">
                <a:solidFill>
                  <a:srgbClr val="FF0000"/>
                </a:solidFill>
              </a:rPr>
              <a:t>Can we do it better?</a:t>
            </a:r>
          </a:p>
        </p:txBody>
      </p:sp>
      <p:sp>
        <p:nvSpPr>
          <p:cNvPr id="9" name="TextBox 8"/>
          <p:cNvSpPr txBox="1"/>
          <p:nvPr/>
        </p:nvSpPr>
        <p:spPr>
          <a:xfrm>
            <a:off x="395786" y="4980814"/>
            <a:ext cx="2593074" cy="954107"/>
          </a:xfrm>
          <a:prstGeom prst="rect">
            <a:avLst/>
          </a:prstGeom>
          <a:noFill/>
        </p:spPr>
        <p:txBody>
          <a:bodyPr wrap="square" rtlCol="0">
            <a:spAutoFit/>
          </a:bodyPr>
          <a:lstStyle/>
          <a:p>
            <a:r>
              <a:rPr lang="en-CA" sz="2800">
                <a:solidFill>
                  <a:srgbClr val="C00000"/>
                </a:solidFill>
              </a:rPr>
              <a:t>Why do we do it this way?</a:t>
            </a:r>
          </a:p>
        </p:txBody>
      </p:sp>
      <p:sp>
        <p:nvSpPr>
          <p:cNvPr id="10" name="TextBox 9"/>
          <p:cNvSpPr txBox="1"/>
          <p:nvPr/>
        </p:nvSpPr>
        <p:spPr>
          <a:xfrm>
            <a:off x="3234520" y="3007896"/>
            <a:ext cx="2661313" cy="1384995"/>
          </a:xfrm>
          <a:prstGeom prst="rect">
            <a:avLst/>
          </a:prstGeom>
          <a:noFill/>
        </p:spPr>
        <p:txBody>
          <a:bodyPr wrap="square" rtlCol="0">
            <a:spAutoFit/>
          </a:bodyPr>
          <a:lstStyle/>
          <a:p>
            <a:r>
              <a:rPr lang="en-CA" sz="2800">
                <a:solidFill>
                  <a:srgbClr val="00B0F0"/>
                </a:solidFill>
              </a:rPr>
              <a:t>Does the way we do it make the most sense?</a:t>
            </a:r>
          </a:p>
        </p:txBody>
      </p:sp>
      <p:sp>
        <p:nvSpPr>
          <p:cNvPr id="11" name="TextBox 10"/>
          <p:cNvSpPr txBox="1"/>
          <p:nvPr/>
        </p:nvSpPr>
        <p:spPr>
          <a:xfrm>
            <a:off x="5533989" y="5246693"/>
            <a:ext cx="3002686" cy="954107"/>
          </a:xfrm>
          <a:prstGeom prst="rect">
            <a:avLst/>
          </a:prstGeom>
          <a:noFill/>
        </p:spPr>
        <p:txBody>
          <a:bodyPr wrap="square" rtlCol="0">
            <a:spAutoFit/>
          </a:bodyPr>
          <a:lstStyle/>
          <a:p>
            <a:r>
              <a:rPr lang="en-CA" sz="2800">
                <a:solidFill>
                  <a:srgbClr val="92D050"/>
                </a:solidFill>
              </a:rPr>
              <a:t>What do our users think we mean?</a:t>
            </a:r>
          </a:p>
        </p:txBody>
      </p:sp>
      <p:sp>
        <p:nvSpPr>
          <p:cNvPr id="12" name="TextBox 11"/>
          <p:cNvSpPr txBox="1"/>
          <p:nvPr/>
        </p:nvSpPr>
        <p:spPr>
          <a:xfrm>
            <a:off x="2797791" y="5324086"/>
            <a:ext cx="2483714" cy="954107"/>
          </a:xfrm>
          <a:prstGeom prst="rect">
            <a:avLst/>
          </a:prstGeom>
          <a:noFill/>
        </p:spPr>
        <p:txBody>
          <a:bodyPr wrap="square" rtlCol="0">
            <a:spAutoFit/>
          </a:bodyPr>
          <a:lstStyle/>
          <a:p>
            <a:r>
              <a:rPr lang="en-CA" sz="2800">
                <a:solidFill>
                  <a:schemeClr val="tx1">
                    <a:lumMod val="65000"/>
                    <a:lumOff val="35000"/>
                  </a:schemeClr>
                </a:solidFill>
              </a:rPr>
              <a:t>What the statistics say</a:t>
            </a:r>
          </a:p>
        </p:txBody>
      </p:sp>
    </p:spTree>
    <p:extLst>
      <p:ext uri="{BB962C8B-B14F-4D97-AF65-F5344CB8AC3E}">
        <p14:creationId xmlns:p14="http://schemas.microsoft.com/office/powerpoint/2010/main" val="1341053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8" y="1172286"/>
            <a:ext cx="11778916" cy="1835610"/>
          </a:xfrm>
        </p:spPr>
        <p:txBody>
          <a:bodyPr>
            <a:noAutofit/>
          </a:bodyPr>
          <a:lstStyle/>
          <a:p>
            <a:pPr algn="ctr"/>
            <a:r>
              <a:rPr lang="en-CA" sz="6000" b="1">
                <a:solidFill>
                  <a:srgbClr val="FF9214"/>
                </a:solidFill>
              </a:rPr>
              <a:t>Feedback</a:t>
            </a:r>
            <a:br>
              <a:rPr lang="en-CA" sz="6000" b="1">
                <a:solidFill>
                  <a:srgbClr val="FF9214"/>
                </a:solidFill>
              </a:rPr>
            </a:br>
            <a:r>
              <a:rPr lang="en-CA" sz="5200" b="1">
                <a:solidFill>
                  <a:srgbClr val="B1F053"/>
                </a:solidFill>
              </a:rPr>
              <a:t>If you don’t know…Ask</a:t>
            </a:r>
            <a:endParaRPr lang="en-CA" sz="5200">
              <a:solidFill>
                <a:srgbClr val="B1F053"/>
              </a:solidFill>
            </a:endParaRPr>
          </a:p>
        </p:txBody>
      </p:sp>
      <p:sp>
        <p:nvSpPr>
          <p:cNvPr id="14" name="TextBox 13"/>
          <p:cNvSpPr txBox="1"/>
          <p:nvPr/>
        </p:nvSpPr>
        <p:spPr>
          <a:xfrm>
            <a:off x="3220839" y="2800143"/>
            <a:ext cx="2778025" cy="1384995"/>
          </a:xfrm>
          <a:prstGeom prst="rect">
            <a:avLst/>
          </a:prstGeom>
          <a:noFill/>
        </p:spPr>
        <p:txBody>
          <a:bodyPr wrap="square" rtlCol="0">
            <a:spAutoFit/>
          </a:bodyPr>
          <a:lstStyle/>
          <a:p>
            <a:r>
              <a:rPr lang="en-CA" sz="2800" dirty="0"/>
              <a:t>“Please feel free to contact us at any time.”</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784" t="6432" r="8009" b="9315"/>
          <a:stretch/>
        </p:blipFill>
        <p:spPr>
          <a:xfrm>
            <a:off x="386862" y="1752890"/>
            <a:ext cx="2655276" cy="3498716"/>
          </a:xfrm>
          <a:prstGeom prst="rect">
            <a:avLst/>
          </a:prstGeom>
        </p:spPr>
      </p:pic>
      <p:pic>
        <p:nvPicPr>
          <p:cNvPr id="3" name="Picture 2"/>
          <p:cNvPicPr>
            <a:picLocks noChangeAspect="1"/>
          </p:cNvPicPr>
          <p:nvPr/>
        </p:nvPicPr>
        <p:blipFill rotWithShape="1">
          <a:blip r:embed="rId4"/>
          <a:srcRect l="40" t="12500" r="16032" b="6250"/>
          <a:stretch/>
        </p:blipFill>
        <p:spPr>
          <a:xfrm>
            <a:off x="6330117" y="2778659"/>
            <a:ext cx="5653337" cy="3077018"/>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479" t="25128" r="5632" b="23333"/>
          <a:stretch/>
        </p:blipFill>
        <p:spPr>
          <a:xfrm>
            <a:off x="4171561" y="4260813"/>
            <a:ext cx="1922435" cy="1981586"/>
          </a:xfrm>
          <a:prstGeom prst="rect">
            <a:avLst/>
          </a:prstGeom>
        </p:spPr>
      </p:pic>
    </p:spTree>
    <p:extLst>
      <p:ext uri="{BB962C8B-B14F-4D97-AF65-F5344CB8AC3E}">
        <p14:creationId xmlns:p14="http://schemas.microsoft.com/office/powerpoint/2010/main" val="1357496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8" y="1172286"/>
            <a:ext cx="11778916" cy="1835610"/>
          </a:xfrm>
        </p:spPr>
        <p:txBody>
          <a:bodyPr>
            <a:noAutofit/>
          </a:bodyPr>
          <a:lstStyle/>
          <a:p>
            <a:pPr algn="ctr"/>
            <a:r>
              <a:rPr lang="en-CA" sz="6000" b="1">
                <a:solidFill>
                  <a:srgbClr val="FF9214"/>
                </a:solidFill>
              </a:rPr>
              <a:t>Lessons Learned and Moving Forward</a:t>
            </a:r>
            <a:br>
              <a:rPr lang="en-CA" sz="6000" b="1">
                <a:solidFill>
                  <a:srgbClr val="FF9214"/>
                </a:solidFill>
              </a:rPr>
            </a:br>
            <a:endParaRPr lang="en-CA" sz="5200">
              <a:solidFill>
                <a:srgbClr val="B1F053"/>
              </a:solidFill>
            </a:endParaRPr>
          </a:p>
        </p:txBody>
      </p:sp>
    </p:spTree>
    <p:extLst>
      <p:ext uri="{BB962C8B-B14F-4D97-AF65-F5344CB8AC3E}">
        <p14:creationId xmlns:p14="http://schemas.microsoft.com/office/powerpoint/2010/main" val="947907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65" y="1064681"/>
            <a:ext cx="11778916" cy="1835610"/>
          </a:xfrm>
        </p:spPr>
        <p:txBody>
          <a:bodyPr>
            <a:noAutofit/>
          </a:bodyPr>
          <a:lstStyle/>
          <a:p>
            <a:pPr algn="ctr"/>
            <a:r>
              <a:rPr lang="en-CA" sz="6000" b="1">
                <a:solidFill>
                  <a:srgbClr val="FF9214"/>
                </a:solidFill>
              </a:rPr>
              <a:t>What’s in a Name?</a:t>
            </a:r>
            <a:br>
              <a:rPr lang="en-CA" sz="6000" b="1">
                <a:solidFill>
                  <a:srgbClr val="FF9214"/>
                </a:solidFill>
              </a:rPr>
            </a:br>
            <a:r>
              <a:rPr lang="en-CA" sz="6000" b="1">
                <a:solidFill>
                  <a:srgbClr val="B1F053"/>
                </a:solidFill>
              </a:rPr>
              <a:t>Managing an Identity Crisis</a:t>
            </a:r>
            <a:endParaRPr lang="en-CA" sz="5400">
              <a:solidFill>
                <a:srgbClr val="B1F053"/>
              </a:solidFill>
            </a:endParaRPr>
          </a:p>
        </p:txBody>
      </p:sp>
      <p:sp>
        <p:nvSpPr>
          <p:cNvPr id="3" name="TextBox 2"/>
          <p:cNvSpPr txBox="1"/>
          <p:nvPr/>
        </p:nvSpPr>
        <p:spPr>
          <a:xfrm>
            <a:off x="879231" y="2994663"/>
            <a:ext cx="2690446" cy="646331"/>
          </a:xfrm>
          <a:prstGeom prst="rect">
            <a:avLst/>
          </a:prstGeom>
          <a:noFill/>
        </p:spPr>
        <p:txBody>
          <a:bodyPr wrap="square" rtlCol="0">
            <a:spAutoFit/>
          </a:bodyPr>
          <a:lstStyle/>
          <a:p>
            <a:r>
              <a:rPr lang="en-CA" sz="3600" dirty="0" smtClean="0">
                <a:solidFill>
                  <a:srgbClr val="0070C0"/>
                </a:solidFill>
              </a:rPr>
              <a:t>Kit Services</a:t>
            </a:r>
            <a:endParaRPr lang="en-CA" sz="3600" dirty="0">
              <a:solidFill>
                <a:srgbClr val="0070C0"/>
              </a:solidFill>
            </a:endParaRPr>
          </a:p>
        </p:txBody>
      </p:sp>
      <p:sp>
        <p:nvSpPr>
          <p:cNvPr id="4" name="TextBox 3"/>
          <p:cNvSpPr txBox="1"/>
          <p:nvPr/>
        </p:nvSpPr>
        <p:spPr>
          <a:xfrm>
            <a:off x="3569677" y="3517901"/>
            <a:ext cx="4501662" cy="1200329"/>
          </a:xfrm>
          <a:prstGeom prst="rect">
            <a:avLst/>
          </a:prstGeom>
          <a:noFill/>
        </p:spPr>
        <p:txBody>
          <a:bodyPr wrap="square" rtlCol="0">
            <a:spAutoFit/>
          </a:bodyPr>
          <a:lstStyle/>
          <a:p>
            <a:pPr algn="ctr"/>
            <a:r>
              <a:rPr lang="en-CA" sz="3600" dirty="0" smtClean="0">
                <a:solidFill>
                  <a:srgbClr val="7030A0"/>
                </a:solidFill>
              </a:rPr>
              <a:t>Discovery Centre </a:t>
            </a:r>
          </a:p>
          <a:p>
            <a:pPr algn="ctr"/>
            <a:r>
              <a:rPr lang="en-CA" sz="3600" dirty="0" smtClean="0">
                <a:solidFill>
                  <a:srgbClr val="7030A0"/>
                </a:solidFill>
              </a:rPr>
              <a:t>(formerly Kit Services)</a:t>
            </a:r>
            <a:endParaRPr lang="en-CA" sz="3600" dirty="0">
              <a:solidFill>
                <a:srgbClr val="7030A0"/>
              </a:solidFill>
            </a:endParaRPr>
          </a:p>
        </p:txBody>
      </p:sp>
      <p:sp>
        <p:nvSpPr>
          <p:cNvPr id="5" name="TextBox 4"/>
          <p:cNvSpPr txBox="1"/>
          <p:nvPr/>
        </p:nvSpPr>
        <p:spPr>
          <a:xfrm>
            <a:off x="7403122" y="4856747"/>
            <a:ext cx="4114800" cy="769441"/>
          </a:xfrm>
          <a:prstGeom prst="rect">
            <a:avLst/>
          </a:prstGeom>
          <a:noFill/>
        </p:spPr>
        <p:txBody>
          <a:bodyPr wrap="square" rtlCol="0">
            <a:spAutoFit/>
          </a:bodyPr>
          <a:lstStyle/>
          <a:p>
            <a:r>
              <a:rPr lang="en-CA" sz="4400" dirty="0" smtClean="0">
                <a:solidFill>
                  <a:srgbClr val="00B050"/>
                </a:solidFill>
              </a:rPr>
              <a:t>Discovery Centre</a:t>
            </a:r>
            <a:endParaRPr lang="en-CA" sz="4400" dirty="0">
              <a:solidFill>
                <a:srgbClr val="00B050"/>
              </a:solidFill>
            </a:endParaRPr>
          </a:p>
        </p:txBody>
      </p:sp>
    </p:spTree>
    <p:extLst>
      <p:ext uri="{BB962C8B-B14F-4D97-AF65-F5344CB8AC3E}">
        <p14:creationId xmlns:p14="http://schemas.microsoft.com/office/powerpoint/2010/main" val="1100577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7"/>
            <a:ext cx="11778916" cy="1835610"/>
          </a:xfrm>
        </p:spPr>
        <p:txBody>
          <a:bodyPr>
            <a:noAutofit/>
          </a:bodyPr>
          <a:lstStyle/>
          <a:p>
            <a:pPr algn="ctr"/>
            <a:r>
              <a:rPr lang="en-CA" sz="6000" b="1" dirty="0">
                <a:solidFill>
                  <a:srgbClr val="FF9214"/>
                </a:solidFill>
              </a:rPr>
              <a:t>What’s in a Name?</a:t>
            </a:r>
            <a:br>
              <a:rPr lang="en-CA" sz="6000" b="1" dirty="0">
                <a:solidFill>
                  <a:srgbClr val="FF9214"/>
                </a:solidFill>
              </a:rPr>
            </a:br>
            <a:r>
              <a:rPr lang="en-CA" sz="6000" b="1" dirty="0">
                <a:solidFill>
                  <a:srgbClr val="B1F053"/>
                </a:solidFill>
              </a:rPr>
              <a:t>Updating Our Image</a:t>
            </a:r>
            <a:endParaRPr lang="en-CA" sz="5400" dirty="0">
              <a:solidFill>
                <a:srgbClr val="B1F053"/>
              </a:solidFill>
            </a:endParaRPr>
          </a:p>
        </p:txBody>
      </p:sp>
      <p:sp>
        <p:nvSpPr>
          <p:cNvPr id="3" name="Rectangle 2"/>
          <p:cNvSpPr/>
          <p:nvPr/>
        </p:nvSpPr>
        <p:spPr>
          <a:xfrm>
            <a:off x="506839" y="3340623"/>
            <a:ext cx="3194914"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Consistent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Rectangle 3"/>
          <p:cNvSpPr/>
          <p:nvPr/>
        </p:nvSpPr>
        <p:spPr>
          <a:xfrm>
            <a:off x="3488392" y="2772819"/>
            <a:ext cx="5331524" cy="1754326"/>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Customer Service </a:t>
            </a:r>
          </a:p>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focused</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Rectangle 4"/>
          <p:cNvSpPr/>
          <p:nvPr/>
        </p:nvSpPr>
        <p:spPr>
          <a:xfrm>
            <a:off x="8960593" y="3274308"/>
            <a:ext cx="2351478" cy="923330"/>
          </a:xfrm>
          <a:prstGeom prst="rect">
            <a:avLst/>
          </a:prstGeom>
          <a:noFill/>
        </p:spPr>
        <p:txBody>
          <a:bodyPr wrap="none" lIns="91440" tIns="45720" rIns="91440" bIns="45720">
            <a:spAutoFit/>
          </a:bodyPr>
          <a:lstStyle/>
          <a:p>
            <a:pPr algn="ct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Colours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Rectangle 5"/>
          <p:cNvSpPr/>
          <p:nvPr/>
        </p:nvSpPr>
        <p:spPr>
          <a:xfrm>
            <a:off x="1480885" y="4688077"/>
            <a:ext cx="3110788"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Templates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Rectangle 6"/>
          <p:cNvSpPr/>
          <p:nvPr/>
        </p:nvSpPr>
        <p:spPr>
          <a:xfrm>
            <a:off x="6677924" y="4517731"/>
            <a:ext cx="3345339" cy="1754326"/>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Intentional</a:t>
            </a:r>
          </a:p>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decisions</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87420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8" y="1172286"/>
            <a:ext cx="11778916" cy="1835610"/>
          </a:xfrm>
        </p:spPr>
        <p:txBody>
          <a:bodyPr>
            <a:noAutofit/>
          </a:bodyPr>
          <a:lstStyle/>
          <a:p>
            <a:pPr algn="ctr"/>
            <a:r>
              <a:rPr lang="en-CA" sz="6000" b="1">
                <a:solidFill>
                  <a:srgbClr val="FF9214"/>
                </a:solidFill>
              </a:rPr>
              <a:t>Triple It Up</a:t>
            </a:r>
            <a:br>
              <a:rPr lang="en-CA" sz="6000" b="1">
                <a:solidFill>
                  <a:srgbClr val="FF9214"/>
                </a:solidFill>
              </a:rPr>
            </a:br>
            <a:r>
              <a:rPr lang="en-CA" sz="5200" b="1">
                <a:solidFill>
                  <a:srgbClr val="B1F053"/>
                </a:solidFill>
              </a:rPr>
              <a:t>Our Circulation Goals and </a:t>
            </a:r>
            <a:br>
              <a:rPr lang="en-CA" sz="5200" b="1">
                <a:solidFill>
                  <a:srgbClr val="B1F053"/>
                </a:solidFill>
              </a:rPr>
            </a:br>
            <a:r>
              <a:rPr lang="en-CA" sz="5200" b="1">
                <a:solidFill>
                  <a:srgbClr val="B1F053"/>
                </a:solidFill>
              </a:rPr>
              <a:t>How To Get There</a:t>
            </a:r>
            <a:endParaRPr lang="en-CA" sz="5200">
              <a:solidFill>
                <a:srgbClr val="B1F053"/>
              </a:solidFill>
            </a:endParaRPr>
          </a:p>
        </p:txBody>
      </p:sp>
      <p:sp>
        <p:nvSpPr>
          <p:cNvPr id="3" name="TextBox 2"/>
          <p:cNvSpPr txBox="1"/>
          <p:nvPr/>
        </p:nvSpPr>
        <p:spPr>
          <a:xfrm>
            <a:off x="322880" y="5300658"/>
            <a:ext cx="2251881" cy="646331"/>
          </a:xfrm>
          <a:prstGeom prst="rect">
            <a:avLst/>
          </a:prstGeom>
          <a:noFill/>
        </p:spPr>
        <p:txBody>
          <a:bodyPr wrap="square" rtlCol="0">
            <a:spAutoFit/>
          </a:bodyPr>
          <a:lstStyle/>
          <a:p>
            <a:r>
              <a:rPr lang="en-CA" sz="3600">
                <a:solidFill>
                  <a:srgbClr val="0070C0"/>
                </a:solidFill>
              </a:rPr>
              <a:t>4000 items</a:t>
            </a:r>
          </a:p>
        </p:txBody>
      </p:sp>
      <p:sp>
        <p:nvSpPr>
          <p:cNvPr id="4" name="TextBox 3"/>
          <p:cNvSpPr txBox="1"/>
          <p:nvPr/>
        </p:nvSpPr>
        <p:spPr>
          <a:xfrm>
            <a:off x="6187105" y="5623823"/>
            <a:ext cx="2292824" cy="646331"/>
          </a:xfrm>
          <a:prstGeom prst="rect">
            <a:avLst/>
          </a:prstGeom>
          <a:noFill/>
        </p:spPr>
        <p:txBody>
          <a:bodyPr wrap="square" rtlCol="0">
            <a:spAutoFit/>
          </a:bodyPr>
          <a:lstStyle/>
          <a:p>
            <a:r>
              <a:rPr lang="en-CA" sz="3600">
                <a:solidFill>
                  <a:srgbClr val="92D050"/>
                </a:solidFill>
              </a:rPr>
              <a:t>5000 items</a:t>
            </a:r>
          </a:p>
        </p:txBody>
      </p:sp>
      <p:sp>
        <p:nvSpPr>
          <p:cNvPr id="5" name="TextBox 4"/>
          <p:cNvSpPr txBox="1"/>
          <p:nvPr/>
        </p:nvSpPr>
        <p:spPr>
          <a:xfrm>
            <a:off x="2747613" y="3014552"/>
            <a:ext cx="2238232" cy="646331"/>
          </a:xfrm>
          <a:prstGeom prst="rect">
            <a:avLst/>
          </a:prstGeom>
          <a:noFill/>
        </p:spPr>
        <p:txBody>
          <a:bodyPr wrap="square" rtlCol="0">
            <a:spAutoFit/>
          </a:bodyPr>
          <a:lstStyle/>
          <a:p>
            <a:r>
              <a:rPr lang="en-CA" sz="3600">
                <a:solidFill>
                  <a:srgbClr val="00B050"/>
                </a:solidFill>
              </a:rPr>
              <a:t>5500 items</a:t>
            </a:r>
          </a:p>
        </p:txBody>
      </p:sp>
      <p:sp>
        <p:nvSpPr>
          <p:cNvPr id="6" name="TextBox 5"/>
          <p:cNvSpPr txBox="1"/>
          <p:nvPr/>
        </p:nvSpPr>
        <p:spPr>
          <a:xfrm>
            <a:off x="9782245" y="5099923"/>
            <a:ext cx="1815152" cy="1200329"/>
          </a:xfrm>
          <a:prstGeom prst="rect">
            <a:avLst/>
          </a:prstGeom>
          <a:noFill/>
        </p:spPr>
        <p:txBody>
          <a:bodyPr wrap="square" rtlCol="0">
            <a:spAutoFit/>
          </a:bodyPr>
          <a:lstStyle/>
          <a:p>
            <a:r>
              <a:rPr lang="en-CA" sz="3600">
                <a:solidFill>
                  <a:srgbClr val="FFC000"/>
                </a:solidFill>
              </a:rPr>
              <a:t>254% increase</a:t>
            </a:r>
          </a:p>
        </p:txBody>
      </p:sp>
      <p:sp>
        <p:nvSpPr>
          <p:cNvPr id="7" name="TextBox 6"/>
          <p:cNvSpPr txBox="1"/>
          <p:nvPr/>
        </p:nvSpPr>
        <p:spPr>
          <a:xfrm>
            <a:off x="6173120" y="3115530"/>
            <a:ext cx="1733265" cy="1200329"/>
          </a:xfrm>
          <a:prstGeom prst="rect">
            <a:avLst/>
          </a:prstGeom>
          <a:noFill/>
        </p:spPr>
        <p:txBody>
          <a:bodyPr wrap="square" rtlCol="0">
            <a:spAutoFit/>
          </a:bodyPr>
          <a:lstStyle/>
          <a:p>
            <a:r>
              <a:rPr lang="en-CA" sz="3600">
                <a:solidFill>
                  <a:srgbClr val="CE60BC"/>
                </a:solidFill>
              </a:rPr>
              <a:t>348% increase</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532" r="8874"/>
          <a:stretch/>
        </p:blipFill>
        <p:spPr>
          <a:xfrm>
            <a:off x="3061270" y="3635855"/>
            <a:ext cx="2969256" cy="272814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10878"/>
          <a:stretch/>
        </p:blipFill>
        <p:spPr>
          <a:xfrm>
            <a:off x="8689612" y="2524835"/>
            <a:ext cx="3058646" cy="257508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8987" t="10773" r="4833" b="2868"/>
          <a:stretch/>
        </p:blipFill>
        <p:spPr>
          <a:xfrm>
            <a:off x="227721" y="1575513"/>
            <a:ext cx="2333060" cy="3524410"/>
          </a:xfrm>
          <a:prstGeom prst="rect">
            <a:avLst/>
          </a:prstGeom>
        </p:spPr>
      </p:pic>
      <p:sp>
        <p:nvSpPr>
          <p:cNvPr id="11" name="TextBox 10"/>
          <p:cNvSpPr txBox="1"/>
          <p:nvPr/>
        </p:nvSpPr>
        <p:spPr>
          <a:xfrm>
            <a:off x="6905258" y="4369676"/>
            <a:ext cx="2225829" cy="1200329"/>
          </a:xfrm>
          <a:prstGeom prst="rect">
            <a:avLst/>
          </a:prstGeom>
          <a:noFill/>
        </p:spPr>
        <p:txBody>
          <a:bodyPr wrap="square" rtlCol="0">
            <a:spAutoFit/>
          </a:bodyPr>
          <a:lstStyle/>
          <a:p>
            <a:r>
              <a:rPr lang="en-CA" sz="3600">
                <a:solidFill>
                  <a:srgbClr val="C00000"/>
                </a:solidFill>
              </a:rPr>
              <a:t>450 new resources</a:t>
            </a:r>
          </a:p>
        </p:txBody>
      </p:sp>
    </p:spTree>
    <p:extLst>
      <p:ext uri="{BB962C8B-B14F-4D97-AF65-F5344CB8AC3E}">
        <p14:creationId xmlns:p14="http://schemas.microsoft.com/office/powerpoint/2010/main" val="3543369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8" y="1172286"/>
            <a:ext cx="11778916" cy="1835610"/>
          </a:xfrm>
        </p:spPr>
        <p:txBody>
          <a:bodyPr>
            <a:noAutofit/>
          </a:bodyPr>
          <a:lstStyle/>
          <a:p>
            <a:pPr algn="ctr"/>
            <a:r>
              <a:rPr lang="en-CA" sz="5200" b="1" dirty="0" smtClean="0">
                <a:solidFill>
                  <a:srgbClr val="B1F053"/>
                </a:solidFill>
              </a:rPr>
              <a:t/>
            </a:r>
            <a:br>
              <a:rPr lang="en-CA" sz="5200" b="1" dirty="0" smtClean="0">
                <a:solidFill>
                  <a:srgbClr val="B1F053"/>
                </a:solidFill>
              </a:rPr>
            </a:br>
            <a:r>
              <a:rPr lang="en-CA" sz="5200" b="1" dirty="0">
                <a:solidFill>
                  <a:srgbClr val="B1F053"/>
                </a:solidFill>
              </a:rPr>
              <a:t/>
            </a:r>
            <a:br>
              <a:rPr lang="en-CA" sz="5200" b="1" dirty="0">
                <a:solidFill>
                  <a:srgbClr val="B1F053"/>
                </a:solidFill>
              </a:rPr>
            </a:br>
            <a:r>
              <a:rPr lang="en-CA" sz="5200" b="1" dirty="0" smtClean="0">
                <a:solidFill>
                  <a:srgbClr val="B1F053"/>
                </a:solidFill>
              </a:rPr>
              <a:t/>
            </a:r>
            <a:br>
              <a:rPr lang="en-CA" sz="5200" b="1" dirty="0" smtClean="0">
                <a:solidFill>
                  <a:srgbClr val="B1F053"/>
                </a:solidFill>
              </a:rPr>
            </a:br>
            <a:r>
              <a:rPr lang="en-CA" sz="5200" b="1" dirty="0">
                <a:solidFill>
                  <a:srgbClr val="B1F053"/>
                </a:solidFill>
              </a:rPr>
              <a:t/>
            </a:r>
            <a:br>
              <a:rPr lang="en-CA" sz="5200" b="1" dirty="0">
                <a:solidFill>
                  <a:srgbClr val="B1F053"/>
                </a:solidFill>
              </a:rPr>
            </a:br>
            <a:r>
              <a:rPr lang="en-CA" sz="5200" b="1" dirty="0" smtClean="0">
                <a:solidFill>
                  <a:srgbClr val="B1F053"/>
                </a:solidFill>
              </a:rPr>
              <a:t>Moving </a:t>
            </a:r>
            <a:r>
              <a:rPr lang="en-CA" sz="5200" b="1" dirty="0">
                <a:solidFill>
                  <a:srgbClr val="B1F053"/>
                </a:solidFill>
              </a:rPr>
              <a:t>Forward</a:t>
            </a:r>
            <a:r>
              <a:rPr lang="en-CA" sz="5200" b="1" dirty="0"/>
              <a:t/>
            </a:r>
            <a:br>
              <a:rPr lang="en-CA" sz="5200" b="1" dirty="0"/>
            </a:br>
            <a:r>
              <a:rPr lang="en-CA" sz="5200" b="1" dirty="0">
                <a:solidFill>
                  <a:srgbClr val="B1F053"/>
                </a:solidFill>
                <a:latin typeface="Calibri Light"/>
              </a:rPr>
              <a:t>Issues and How to </a:t>
            </a:r>
            <a:r>
              <a:rPr lang="en-CA" sz="5200" b="1" dirty="0" smtClean="0">
                <a:solidFill>
                  <a:srgbClr val="B1F053"/>
                </a:solidFill>
                <a:latin typeface="Calibri Light"/>
              </a:rPr>
              <a:t>Develop Solutions</a:t>
            </a:r>
            <a:br>
              <a:rPr lang="en-CA" sz="5200" b="1" dirty="0" smtClean="0">
                <a:solidFill>
                  <a:srgbClr val="B1F053"/>
                </a:solidFill>
                <a:latin typeface="Calibri Light"/>
              </a:rPr>
            </a:br>
            <a:r>
              <a:rPr lang="en-CA" sz="5200" b="1" dirty="0">
                <a:solidFill>
                  <a:srgbClr val="B1F053"/>
                </a:solidFill>
                <a:latin typeface="Calibri Light"/>
              </a:rPr>
              <a:t/>
            </a:r>
            <a:br>
              <a:rPr lang="en-CA" sz="5200" b="1" dirty="0">
                <a:solidFill>
                  <a:srgbClr val="B1F053"/>
                </a:solidFill>
                <a:latin typeface="Calibri Light"/>
              </a:rPr>
            </a:br>
            <a:r>
              <a:rPr lang="en-CA" sz="5200" b="1" dirty="0" smtClean="0">
                <a:solidFill>
                  <a:srgbClr val="B1F053"/>
                </a:solidFill>
                <a:latin typeface="Calibri Light"/>
              </a:rPr>
              <a:t/>
            </a:r>
            <a:br>
              <a:rPr lang="en-CA" sz="5200" b="1" dirty="0" smtClean="0">
                <a:solidFill>
                  <a:srgbClr val="B1F053"/>
                </a:solidFill>
                <a:latin typeface="Calibri Light"/>
              </a:rPr>
            </a:br>
            <a:r>
              <a:rPr lang="en-CA" sz="5200" b="1" dirty="0" smtClean="0">
                <a:solidFill>
                  <a:srgbClr val="B1F053"/>
                </a:solidFill>
                <a:latin typeface="Calibri Light"/>
              </a:rPr>
              <a:t>QUESTIONS?</a:t>
            </a:r>
            <a:endParaRPr lang="en-CA" sz="5200" dirty="0">
              <a:solidFill>
                <a:srgbClr val="B1F053"/>
              </a:solidFill>
              <a:latin typeface="Calibri Light"/>
            </a:endParaRPr>
          </a:p>
        </p:txBody>
      </p:sp>
    </p:spTree>
    <p:extLst>
      <p:ext uri="{BB962C8B-B14F-4D97-AF65-F5344CB8AC3E}">
        <p14:creationId xmlns:p14="http://schemas.microsoft.com/office/powerpoint/2010/main" val="3492478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481138"/>
            <a:ext cx="10515600" cy="3795712"/>
          </a:xfrm>
        </p:spPr>
        <p:txBody>
          <a:bodyPr>
            <a:noAutofit/>
          </a:bodyPr>
          <a:lstStyle/>
          <a:p>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a:t/>
            </a:r>
            <a:br>
              <a:rPr lang="en-CA" sz="2800" b="1" dirty="0"/>
            </a:br>
            <a:r>
              <a:rPr lang="en-CA" sz="2800" b="1" dirty="0" smtClean="0"/>
              <a:t/>
            </a:r>
            <a:br>
              <a:rPr lang="en-CA" sz="2800" b="1" dirty="0" smtClean="0"/>
            </a:br>
            <a:r>
              <a:rPr lang="en-CA" sz="2800" b="1" dirty="0" smtClean="0"/>
              <a:t>Colleen Stinson</a:t>
            </a:r>
            <a:br>
              <a:rPr lang="en-CA" sz="2800" b="1" dirty="0" smtClean="0"/>
            </a:br>
            <a:r>
              <a:rPr lang="en-CA" sz="2800" b="1" dirty="0" smtClean="0">
                <a:hlinkClick r:id="rId3"/>
              </a:rPr>
              <a:t>cstinson@hwdsb.on.ca</a:t>
            </a:r>
            <a:r>
              <a:rPr lang="en-CA" sz="2800" b="1" dirty="0" smtClean="0"/>
              <a:t/>
            </a:r>
            <a:br>
              <a:rPr lang="en-CA" sz="2800" b="1" dirty="0" smtClean="0"/>
            </a:br>
            <a:r>
              <a:rPr lang="en-CA" sz="2000" dirty="0" smtClean="0"/>
              <a:t/>
            </a:r>
            <a:br>
              <a:rPr lang="en-CA" sz="2000" dirty="0" smtClean="0"/>
            </a:br>
            <a:r>
              <a:rPr lang="en-CA" sz="2000" b="1" i="1" dirty="0" smtClean="0"/>
              <a:t>Senior </a:t>
            </a:r>
            <a:r>
              <a:rPr lang="en-CA" sz="2000" b="1" i="1" dirty="0"/>
              <a:t>Learning Commons Technician, Discovery Centre, Hamilton Wentworth District School </a:t>
            </a:r>
            <a:r>
              <a:rPr lang="en-CA" sz="2000" b="1" i="1" dirty="0" smtClean="0"/>
              <a:t>Board</a:t>
            </a:r>
            <a:br>
              <a:rPr lang="en-CA" sz="2000" b="1" i="1" dirty="0" smtClean="0"/>
            </a:br>
            <a:r>
              <a:rPr lang="en-CA" sz="2000" b="1" i="1" dirty="0"/>
              <a:t/>
            </a:r>
            <a:br>
              <a:rPr lang="en-CA" sz="2000" b="1" i="1" dirty="0"/>
            </a:br>
            <a:r>
              <a:rPr lang="en-CA" sz="2000" dirty="0"/>
              <a:t/>
            </a:r>
            <a:br>
              <a:rPr lang="en-CA" sz="2000" dirty="0"/>
            </a:br>
            <a:r>
              <a:rPr lang="en-CA" sz="2800" b="1" dirty="0"/>
              <a:t>Donna Millard </a:t>
            </a:r>
            <a:r>
              <a:rPr lang="en-CA" sz="2800" b="1" dirty="0" smtClean="0"/>
              <a:t/>
            </a:r>
            <a:br>
              <a:rPr lang="en-CA" sz="2800" b="1" dirty="0" smtClean="0"/>
            </a:br>
            <a:r>
              <a:rPr lang="en-CA" sz="2800" b="1" dirty="0" smtClean="0">
                <a:hlinkClick r:id="rId4"/>
              </a:rPr>
              <a:t>dmillard@hwdsb.on.ca</a:t>
            </a:r>
            <a:r>
              <a:rPr lang="en-CA" sz="2800" b="1" dirty="0" smtClean="0"/>
              <a:t/>
            </a:r>
            <a:br>
              <a:rPr lang="en-CA" sz="2800" b="1" dirty="0" smtClean="0"/>
            </a:br>
            <a:r>
              <a:rPr lang="en-CA" sz="2000" dirty="0"/>
              <a:t/>
            </a:r>
            <a:br>
              <a:rPr lang="en-CA" sz="2000" dirty="0"/>
            </a:br>
            <a:r>
              <a:rPr lang="en-CA" sz="2000" b="1" i="1" dirty="0"/>
              <a:t>Supervisor, System Learning Commons and Training, Hamilton Wentworth District School Board</a:t>
            </a:r>
            <a:r>
              <a:rPr lang="en-CA" sz="2000" dirty="0"/>
              <a:t/>
            </a:r>
            <a:br>
              <a:rPr lang="en-CA" sz="2000" dirty="0"/>
            </a:br>
            <a:endParaRPr lang="en-CA" sz="2000" dirty="0"/>
          </a:p>
        </p:txBody>
      </p:sp>
    </p:spTree>
    <p:extLst>
      <p:ext uri="{BB962C8B-B14F-4D97-AF65-F5344CB8AC3E}">
        <p14:creationId xmlns:p14="http://schemas.microsoft.com/office/powerpoint/2010/main" val="87778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CA"/>
              <a:t/>
            </a:r>
            <a:br>
              <a:rPr lang="en-CA"/>
            </a:br>
            <a:r>
              <a:rPr lang="en-CA"/>
              <a:t/>
            </a:r>
            <a:br>
              <a:rPr lang="en-CA"/>
            </a:br>
            <a:r>
              <a:rPr lang="en-CA"/>
              <a:t/>
            </a:r>
            <a:br>
              <a:rPr lang="en-CA"/>
            </a:br>
            <a:r>
              <a:rPr lang="en-CA" sz="5300" b="1">
                <a:solidFill>
                  <a:srgbClr val="0070C0"/>
                </a:solidFill>
              </a:rPr>
              <a:t>Today’s Agenda</a:t>
            </a:r>
            <a:r>
              <a:rPr lang="en-CA" sz="5300" b="1"/>
              <a:t/>
            </a:r>
            <a:br>
              <a:rPr lang="en-CA" sz="5300" b="1"/>
            </a:br>
            <a:endParaRPr lang="en-CA" sz="5300" b="1"/>
          </a:p>
        </p:txBody>
      </p:sp>
      <p:sp>
        <p:nvSpPr>
          <p:cNvPr id="5" name="Content Placeholder 4"/>
          <p:cNvSpPr>
            <a:spLocks noGrp="1"/>
          </p:cNvSpPr>
          <p:nvPr>
            <p:ph idx="1"/>
          </p:nvPr>
        </p:nvSpPr>
        <p:spPr/>
        <p:txBody>
          <a:bodyPr vert="horz" lIns="91440" tIns="45720" rIns="91440" bIns="45720" rtlCol="0" anchor="t">
            <a:normAutofit/>
          </a:bodyPr>
          <a:lstStyle/>
          <a:p>
            <a:r>
              <a:rPr lang="en-CA">
                <a:solidFill>
                  <a:srgbClr val="ED7D31"/>
                </a:solidFill>
              </a:rPr>
              <a:t>What is a Discovery Centre?</a:t>
            </a:r>
          </a:p>
          <a:p>
            <a:r>
              <a:rPr lang="en-CA">
                <a:solidFill>
                  <a:srgbClr val="ED7D31"/>
                </a:solidFill>
              </a:rPr>
              <a:t>A Bit of History</a:t>
            </a:r>
          </a:p>
          <a:p>
            <a:r>
              <a:rPr lang="en-CA">
                <a:solidFill>
                  <a:srgbClr val="ED7D31"/>
                </a:solidFill>
              </a:rPr>
              <a:t>From Storage Room to Library</a:t>
            </a:r>
          </a:p>
          <a:p>
            <a:r>
              <a:rPr lang="en-CA">
                <a:solidFill>
                  <a:srgbClr val="ED7D31"/>
                </a:solidFill>
              </a:rPr>
              <a:t>Making Friends</a:t>
            </a:r>
          </a:p>
          <a:p>
            <a:r>
              <a:rPr lang="en-CA">
                <a:solidFill>
                  <a:srgbClr val="ED7D31"/>
                </a:solidFill>
              </a:rPr>
              <a:t>Show Me the Money</a:t>
            </a:r>
          </a:p>
          <a:p>
            <a:r>
              <a:rPr lang="en-CA">
                <a:solidFill>
                  <a:srgbClr val="ED7D31"/>
                </a:solidFill>
              </a:rPr>
              <a:t>Shouting it from the Rooftops</a:t>
            </a:r>
          </a:p>
          <a:p>
            <a:r>
              <a:rPr lang="en-CA">
                <a:solidFill>
                  <a:srgbClr val="ED7D31"/>
                </a:solidFill>
              </a:rPr>
              <a:t>Lessons Learned and Moving Forward</a:t>
            </a:r>
          </a:p>
        </p:txBody>
      </p:sp>
    </p:spTree>
    <p:extLst>
      <p:ext uri="{BB962C8B-B14F-4D97-AF65-F5344CB8AC3E}">
        <p14:creationId xmlns:p14="http://schemas.microsoft.com/office/powerpoint/2010/main" val="1017497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27906"/>
            <a:ext cx="11225462" cy="1325563"/>
          </a:xfrm>
        </p:spPr>
        <p:txBody>
          <a:bodyPr>
            <a:normAutofit/>
          </a:bodyPr>
          <a:lstStyle/>
          <a:p>
            <a:pPr algn="ctr"/>
            <a:r>
              <a:rPr lang="en-CA" sz="6000" b="1">
                <a:solidFill>
                  <a:srgbClr val="FF9214"/>
                </a:solidFill>
              </a:rPr>
              <a:t>Welcome to the DISCOVERY CENTRE</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402" t="3183" r="15591" b="6030"/>
          <a:stretch/>
        </p:blipFill>
        <p:spPr>
          <a:xfrm>
            <a:off x="838200" y="2183868"/>
            <a:ext cx="4993105" cy="3771764"/>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654" y="2183868"/>
            <a:ext cx="5030659" cy="3771517"/>
          </a:xfrm>
          <a:prstGeom prst="rect">
            <a:avLst/>
          </a:prstGeom>
        </p:spPr>
      </p:pic>
    </p:spTree>
    <p:extLst>
      <p:ext uri="{BB962C8B-B14F-4D97-AF65-F5344CB8AC3E}">
        <p14:creationId xmlns:p14="http://schemas.microsoft.com/office/powerpoint/2010/main" val="8774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7178"/>
            <a:ext cx="10515600" cy="1042570"/>
          </a:xfrm>
        </p:spPr>
        <p:txBody>
          <a:bodyPr>
            <a:normAutofit/>
          </a:bodyPr>
          <a:lstStyle/>
          <a:p>
            <a:pPr algn="ctr"/>
            <a:r>
              <a:rPr lang="en-CA" sz="6000" b="1">
                <a:solidFill>
                  <a:srgbClr val="FF9214"/>
                </a:solidFill>
              </a:rPr>
              <a:t>What is the Discovery Centre?</a:t>
            </a:r>
            <a:endParaRPr lang="en-CA" sz="6000">
              <a:solidFill>
                <a:srgbClr val="FF9214"/>
              </a:solidFill>
            </a:endParaRPr>
          </a:p>
        </p:txBody>
      </p:sp>
      <p:sp>
        <p:nvSpPr>
          <p:cNvPr id="3" name="Content Placeholder 2"/>
          <p:cNvSpPr>
            <a:spLocks noGrp="1"/>
          </p:cNvSpPr>
          <p:nvPr>
            <p:ph idx="1"/>
          </p:nvPr>
        </p:nvSpPr>
        <p:spPr>
          <a:xfrm>
            <a:off x="838200" y="2105526"/>
            <a:ext cx="10515600" cy="4083468"/>
          </a:xfrm>
        </p:spPr>
        <p:txBody>
          <a:bodyPr>
            <a:normAutofit/>
          </a:bodyPr>
          <a:lstStyle/>
          <a:p>
            <a:pPr lvl="0" algn="ctr">
              <a:lnSpc>
                <a:spcPct val="100000"/>
              </a:lnSpc>
              <a:spcBef>
                <a:spcPts val="0"/>
              </a:spcBef>
            </a:pPr>
            <a:r>
              <a:rPr lang="en-CA" dirty="0">
                <a:solidFill>
                  <a:prstClr val="black"/>
                </a:solidFill>
              </a:rPr>
              <a:t>Hamilton Wentworth District School Board’s</a:t>
            </a:r>
          </a:p>
          <a:p>
            <a:pPr marL="0" lvl="0" indent="0" algn="ctr">
              <a:lnSpc>
                <a:spcPct val="100000"/>
              </a:lnSpc>
              <a:spcBef>
                <a:spcPts val="0"/>
              </a:spcBef>
              <a:buNone/>
            </a:pPr>
            <a:r>
              <a:rPr lang="en-CA" dirty="0">
                <a:solidFill>
                  <a:prstClr val="black"/>
                </a:solidFill>
              </a:rPr>
              <a:t>Educational Resource Lending Library</a:t>
            </a:r>
          </a:p>
          <a:p>
            <a:pPr lvl="0" algn="ctr"/>
            <a:r>
              <a:rPr lang="en-CA" dirty="0">
                <a:solidFill>
                  <a:prstClr val="black"/>
                </a:solidFill>
              </a:rPr>
              <a:t>Formerly Kit Services</a:t>
            </a:r>
          </a:p>
          <a:p>
            <a:pPr lvl="0" algn="ctr"/>
            <a:r>
              <a:rPr lang="en-CA" dirty="0" smtClean="0">
                <a:solidFill>
                  <a:prstClr val="black"/>
                </a:solidFill>
              </a:rPr>
              <a:t>400+ </a:t>
            </a:r>
            <a:r>
              <a:rPr lang="en-CA" dirty="0">
                <a:solidFill>
                  <a:prstClr val="black"/>
                </a:solidFill>
              </a:rPr>
              <a:t>distinct kits</a:t>
            </a:r>
          </a:p>
          <a:p>
            <a:pPr lvl="0" algn="ctr"/>
            <a:r>
              <a:rPr lang="en-CA" dirty="0">
                <a:solidFill>
                  <a:prstClr val="black"/>
                </a:solidFill>
              </a:rPr>
              <a:t>1000+ copies</a:t>
            </a:r>
          </a:p>
          <a:p>
            <a:pPr lvl="0" algn="ctr"/>
            <a:r>
              <a:rPr lang="en-CA" dirty="0">
                <a:solidFill>
                  <a:prstClr val="black"/>
                </a:solidFill>
              </a:rPr>
              <a:t>Multiple copies of many kits</a:t>
            </a:r>
          </a:p>
          <a:p>
            <a:pPr lvl="0" algn="ctr"/>
            <a:r>
              <a:rPr lang="en-CA" dirty="0">
                <a:solidFill>
                  <a:prstClr val="black"/>
                </a:solidFill>
              </a:rPr>
              <a:t>Available FREE to all Hamilton Wentworth District School Board staff</a:t>
            </a:r>
          </a:p>
          <a:p>
            <a:pPr lvl="0" algn="ctr"/>
            <a:r>
              <a:rPr lang="en-CA" dirty="0">
                <a:solidFill>
                  <a:prstClr val="black"/>
                </a:solidFill>
              </a:rPr>
              <a:t>Bookable online 24/7</a:t>
            </a:r>
          </a:p>
        </p:txBody>
      </p:sp>
    </p:spTree>
    <p:extLst>
      <p:ext uri="{BB962C8B-B14F-4D97-AF65-F5344CB8AC3E}">
        <p14:creationId xmlns:p14="http://schemas.microsoft.com/office/powerpoint/2010/main" val="2012218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6" y="1027906"/>
            <a:ext cx="11778916" cy="1325563"/>
          </a:xfrm>
        </p:spPr>
        <p:txBody>
          <a:bodyPr>
            <a:noAutofit/>
          </a:bodyPr>
          <a:lstStyle/>
          <a:p>
            <a:r>
              <a:rPr lang="en-CA" sz="6000" b="1">
                <a:solidFill>
                  <a:srgbClr val="FF9214"/>
                </a:solidFill>
              </a:rPr>
              <a:t>What types of Educational Resources?</a:t>
            </a:r>
            <a:endParaRPr lang="en-CA" sz="6000">
              <a:solidFill>
                <a:srgbClr val="FF9214"/>
              </a:solidFill>
            </a:endParaRPr>
          </a:p>
        </p:txBody>
      </p:sp>
      <p:sp>
        <p:nvSpPr>
          <p:cNvPr id="3" name="Content Placeholder 2"/>
          <p:cNvSpPr>
            <a:spLocks noGrp="1"/>
          </p:cNvSpPr>
          <p:nvPr>
            <p:ph idx="1"/>
          </p:nvPr>
        </p:nvSpPr>
        <p:spPr>
          <a:xfrm>
            <a:off x="1782680" y="2235161"/>
            <a:ext cx="4371474" cy="3674395"/>
          </a:xfrm>
        </p:spPr>
        <p:txBody>
          <a:bodyPr>
            <a:normAutofit/>
          </a:bodyPr>
          <a:lstStyle/>
          <a:p>
            <a:r>
              <a:rPr lang="en-CA">
                <a:solidFill>
                  <a:prstClr val="black"/>
                </a:solidFill>
              </a:rPr>
              <a:t>Robotics</a:t>
            </a:r>
          </a:p>
          <a:p>
            <a:r>
              <a:rPr lang="en-CA">
                <a:solidFill>
                  <a:prstClr val="black"/>
                </a:solidFill>
              </a:rPr>
              <a:t>STEM</a:t>
            </a:r>
          </a:p>
          <a:p>
            <a:pPr lvl="0"/>
            <a:r>
              <a:rPr lang="en-CA">
                <a:solidFill>
                  <a:prstClr val="black"/>
                </a:solidFill>
              </a:rPr>
              <a:t>Kinder</a:t>
            </a:r>
          </a:p>
          <a:p>
            <a:pPr lvl="0"/>
            <a:r>
              <a:rPr lang="en-CA">
                <a:solidFill>
                  <a:prstClr val="black"/>
                </a:solidFill>
              </a:rPr>
              <a:t>French / Bilingual	</a:t>
            </a:r>
          </a:p>
          <a:p>
            <a:pPr lvl="0"/>
            <a:r>
              <a:rPr lang="en-CA">
                <a:solidFill>
                  <a:prstClr val="black"/>
                </a:solidFill>
              </a:rPr>
              <a:t>Makerspace</a:t>
            </a:r>
          </a:p>
          <a:p>
            <a:pPr lvl="0"/>
            <a:r>
              <a:rPr lang="en-CA">
                <a:solidFill>
                  <a:prstClr val="black"/>
                </a:solidFill>
              </a:rPr>
              <a:t>Musical Instrument</a:t>
            </a:r>
          </a:p>
          <a:p>
            <a:pPr lvl="0"/>
            <a:r>
              <a:rPr lang="en-CA">
                <a:solidFill>
                  <a:prstClr val="black"/>
                </a:solidFill>
              </a:rPr>
              <a:t>And more……</a:t>
            </a:r>
          </a:p>
          <a:p>
            <a:endParaRPr lang="en-CA"/>
          </a:p>
        </p:txBody>
      </p:sp>
      <p:sp>
        <p:nvSpPr>
          <p:cNvPr id="4" name="TextBox 3"/>
          <p:cNvSpPr txBox="1"/>
          <p:nvPr/>
        </p:nvSpPr>
        <p:spPr>
          <a:xfrm>
            <a:off x="6292515" y="2165682"/>
            <a:ext cx="4944980" cy="3818481"/>
          </a:xfrm>
          <a:prstGeom prst="rect">
            <a:avLst/>
          </a:prstGeom>
          <a:noFill/>
        </p:spPr>
        <p:txBody>
          <a:bodyPr wrap="square" rtlCol="0">
            <a:spAutoFit/>
          </a:bodyPr>
          <a:lstStyle/>
          <a:p>
            <a:pPr marL="457200" indent="-457200">
              <a:buFont typeface="Arial" panose="020B0604020202020204" pitchFamily="34" charset="0"/>
              <a:buChar char="•"/>
            </a:pPr>
            <a:r>
              <a:rPr lang="en-CA" sz="2800">
                <a:solidFill>
                  <a:prstClr val="black"/>
                </a:solidFill>
              </a:rPr>
              <a:t>Sensory / Tactile / Mindful</a:t>
            </a:r>
          </a:p>
          <a:p>
            <a:pPr marL="457200" indent="-457200">
              <a:buFont typeface="Arial" panose="020B0604020202020204" pitchFamily="34" charset="0"/>
              <a:buChar char="•"/>
            </a:pPr>
            <a:r>
              <a:rPr lang="en-CA" sz="2800">
                <a:solidFill>
                  <a:prstClr val="black"/>
                </a:solidFill>
              </a:rPr>
              <a:t>Augmentative Communication</a:t>
            </a:r>
          </a:p>
          <a:p>
            <a:pPr marL="457200" indent="-457200">
              <a:buFont typeface="Arial" panose="020B0604020202020204" pitchFamily="34" charset="0"/>
              <a:buChar char="•"/>
            </a:pPr>
            <a:r>
              <a:rPr lang="en-CA" sz="2800">
                <a:solidFill>
                  <a:prstClr val="black"/>
                </a:solidFill>
              </a:rPr>
              <a:t>Social Studies</a:t>
            </a:r>
          </a:p>
          <a:p>
            <a:pPr marL="457200" indent="-457200">
              <a:buFont typeface="Arial" panose="020B0604020202020204" pitchFamily="34" charset="0"/>
              <a:buChar char="•"/>
            </a:pPr>
            <a:r>
              <a:rPr lang="en-CA" sz="2800">
                <a:solidFill>
                  <a:prstClr val="black"/>
                </a:solidFill>
              </a:rPr>
              <a:t>Special Needs</a:t>
            </a:r>
          </a:p>
          <a:p>
            <a:pPr marL="457200" indent="-457200">
              <a:buFont typeface="Arial" panose="020B0604020202020204" pitchFamily="34" charset="0"/>
              <a:buChar char="•"/>
            </a:pPr>
            <a:r>
              <a:rPr lang="en-CA" sz="2800">
                <a:solidFill>
                  <a:prstClr val="black"/>
                </a:solidFill>
              </a:rPr>
              <a:t>Physical Education / Health</a:t>
            </a:r>
          </a:p>
          <a:p>
            <a:pPr marL="457200" indent="-457200">
              <a:buFont typeface="Arial" panose="020B0604020202020204" pitchFamily="34" charset="0"/>
              <a:buChar char="•"/>
            </a:pPr>
            <a:r>
              <a:rPr lang="en-CA" sz="2800">
                <a:solidFill>
                  <a:prstClr val="black"/>
                </a:solidFill>
              </a:rPr>
              <a:t>Aboriginal</a:t>
            </a:r>
          </a:p>
          <a:p>
            <a:pPr marL="228600" lvl="0" indent="-228600">
              <a:lnSpc>
                <a:spcPct val="90000"/>
              </a:lnSpc>
              <a:spcBef>
                <a:spcPts val="1000"/>
              </a:spcBef>
              <a:buFont typeface="Arial"/>
              <a:buChar char="•"/>
            </a:pPr>
            <a:endParaRPr lang="en-CA" sz="2200">
              <a:solidFill>
                <a:prstClr val="black"/>
              </a:solidFill>
            </a:endParaRPr>
          </a:p>
          <a:p>
            <a:endParaRPr lang="en-CA"/>
          </a:p>
        </p:txBody>
      </p:sp>
    </p:spTree>
    <p:extLst>
      <p:ext uri="{BB962C8B-B14F-4D97-AF65-F5344CB8AC3E}">
        <p14:creationId xmlns:p14="http://schemas.microsoft.com/office/powerpoint/2010/main" val="2064267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19" y="175587"/>
            <a:ext cx="2540131" cy="25401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83" y="175587"/>
            <a:ext cx="3289869" cy="283806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9873" y="1223214"/>
            <a:ext cx="2292192" cy="306893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176" y="4675031"/>
            <a:ext cx="2455063" cy="184201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2336" y="300582"/>
            <a:ext cx="2532770" cy="253277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76991" y="4292152"/>
            <a:ext cx="2967761" cy="222489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9713" y="2227488"/>
            <a:ext cx="2370785" cy="2850832"/>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9836" y="2372015"/>
            <a:ext cx="2832697" cy="2561778"/>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93188" y="2524650"/>
            <a:ext cx="3140448" cy="2231371"/>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0697" y="4892856"/>
            <a:ext cx="2000250" cy="200025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8273" y="-25611"/>
            <a:ext cx="2204165" cy="2204165"/>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54294" y="4400817"/>
            <a:ext cx="3200589" cy="2390440"/>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67889" y="2443201"/>
            <a:ext cx="3324543" cy="2483018"/>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00721" y="3222251"/>
            <a:ext cx="2996628" cy="2740506"/>
          </a:xfrm>
          <a:prstGeom prst="rect">
            <a:avLst/>
          </a:prstGeom>
        </p:spPr>
      </p:pic>
      <p:pic>
        <p:nvPicPr>
          <p:cNvPr id="16" name="Pictur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38842" y="64399"/>
            <a:ext cx="2286000" cy="1905000"/>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275" y="2935195"/>
            <a:ext cx="2143125" cy="2143125"/>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64317" y="4062717"/>
            <a:ext cx="3377664" cy="2731872"/>
          </a:xfrm>
          <a:prstGeom prst="rect">
            <a:avLst/>
          </a:prstGeom>
        </p:spPr>
      </p:pic>
      <p:pic>
        <p:nvPicPr>
          <p:cNvPr id="19" name="Picture 1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91489" y="496638"/>
            <a:ext cx="3324541" cy="2483017"/>
          </a:xfrm>
          <a:prstGeom prst="rect">
            <a:avLst/>
          </a:prstGeom>
        </p:spPr>
      </p:pic>
      <p:pic>
        <p:nvPicPr>
          <p:cNvPr id="20" name="Pictur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74013" y="4360788"/>
            <a:ext cx="2432135" cy="2432135"/>
          </a:xfrm>
          <a:prstGeom prst="rect">
            <a:avLst/>
          </a:prstGeom>
        </p:spPr>
      </p:pic>
      <p:pic>
        <p:nvPicPr>
          <p:cNvPr id="21" name="Picture 2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6436" y="492609"/>
            <a:ext cx="2893531" cy="2284928"/>
          </a:xfrm>
          <a:prstGeom prst="rect">
            <a:avLst/>
          </a:prstGeom>
        </p:spPr>
      </p:pic>
      <p:pic>
        <p:nvPicPr>
          <p:cNvPr id="22" name="Picture 2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089713" y="1946344"/>
            <a:ext cx="3177224" cy="2406218"/>
          </a:xfrm>
          <a:prstGeom prst="rect">
            <a:avLst/>
          </a:prstGeom>
        </p:spPr>
      </p:pic>
      <p:pic>
        <p:nvPicPr>
          <p:cNvPr id="23" name="Picture 2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6503" y="4210189"/>
            <a:ext cx="2625690" cy="2625690"/>
          </a:xfrm>
          <a:prstGeom prst="rect">
            <a:avLst/>
          </a:prstGeom>
        </p:spPr>
      </p:pic>
      <p:pic>
        <p:nvPicPr>
          <p:cNvPr id="24" name="Picture 2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58381" y="4405680"/>
            <a:ext cx="4783988" cy="2391994"/>
          </a:xfrm>
          <a:prstGeom prst="rect">
            <a:avLst/>
          </a:prstGeom>
        </p:spPr>
      </p:pic>
      <p:pic>
        <p:nvPicPr>
          <p:cNvPr id="25" name="Picture 2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183107" y="848362"/>
            <a:ext cx="2573307" cy="1929175"/>
          </a:xfrm>
          <a:prstGeom prst="rect">
            <a:avLst/>
          </a:prstGeom>
        </p:spPr>
      </p:pic>
      <p:pic>
        <p:nvPicPr>
          <p:cNvPr id="26" name="Picture 2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839145" y="2979655"/>
            <a:ext cx="1977652" cy="2647811"/>
          </a:xfrm>
          <a:prstGeom prst="rect">
            <a:avLst/>
          </a:prstGeom>
        </p:spPr>
      </p:pic>
      <p:pic>
        <p:nvPicPr>
          <p:cNvPr id="27" name="Picture 2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42473" y="5379297"/>
            <a:ext cx="1980260" cy="1485195"/>
          </a:xfrm>
          <a:prstGeom prst="rect">
            <a:avLst/>
          </a:prstGeom>
        </p:spPr>
      </p:pic>
      <p:pic>
        <p:nvPicPr>
          <p:cNvPr id="28" name="Picture 2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47039" y="17211"/>
            <a:ext cx="2384649" cy="2422905"/>
          </a:xfrm>
          <a:prstGeom prst="rect">
            <a:avLst/>
          </a:prstGeom>
        </p:spPr>
      </p:pic>
      <p:pic>
        <p:nvPicPr>
          <p:cNvPr id="29" name="Picture 28"/>
          <p:cNvPicPr>
            <a:picLocks noChangeAspect="1"/>
          </p:cNvPicPr>
          <p:nvPr/>
        </p:nvPicPr>
        <p:blipFill rotWithShape="1">
          <a:blip r:embed="rId30">
            <a:extLst>
              <a:ext uri="{28A0092B-C50C-407E-A947-70E740481C1C}">
                <a14:useLocalDpi xmlns:a14="http://schemas.microsoft.com/office/drawing/2010/main" val="0"/>
              </a:ext>
            </a:extLst>
          </a:blip>
          <a:srcRect t="34295" b="23397"/>
          <a:stretch/>
        </p:blipFill>
        <p:spPr>
          <a:xfrm>
            <a:off x="184814" y="127494"/>
            <a:ext cx="3291840" cy="1392702"/>
          </a:xfrm>
          <a:prstGeom prst="rect">
            <a:avLst/>
          </a:prstGeom>
        </p:spPr>
      </p:pic>
      <p:pic>
        <p:nvPicPr>
          <p:cNvPr id="30" name="Picture 2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244396" y="4209020"/>
            <a:ext cx="1970144" cy="2626859"/>
          </a:xfrm>
          <a:prstGeom prst="rect">
            <a:avLst/>
          </a:prstGeom>
        </p:spPr>
      </p:pic>
      <p:pic>
        <p:nvPicPr>
          <p:cNvPr id="31" name="Picture 3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213477" y="153281"/>
            <a:ext cx="2508940" cy="1880920"/>
          </a:xfrm>
          <a:prstGeom prst="rect">
            <a:avLst/>
          </a:prstGeom>
        </p:spPr>
      </p:pic>
      <p:pic>
        <p:nvPicPr>
          <p:cNvPr id="32" name="Picture 31"/>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422150" y="1391034"/>
            <a:ext cx="2877698" cy="2159113"/>
          </a:xfrm>
          <a:prstGeom prst="rect">
            <a:avLst/>
          </a:prstGeom>
        </p:spPr>
      </p:pic>
      <p:pic>
        <p:nvPicPr>
          <p:cNvPr id="33" name="Picture 32"/>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277903" y="2444134"/>
            <a:ext cx="2338542" cy="2311739"/>
          </a:xfrm>
          <a:prstGeom prst="rect">
            <a:avLst/>
          </a:prstGeom>
        </p:spPr>
      </p:pic>
      <p:pic>
        <p:nvPicPr>
          <p:cNvPr id="34" name="Picture 33"/>
          <p:cNvPicPr>
            <a:picLocks noChangeAspect="1"/>
          </p:cNvPicPr>
          <p:nvPr/>
        </p:nvPicPr>
        <p:blipFill rotWithShape="1">
          <a:blip r:embed="rId35">
            <a:extLst>
              <a:ext uri="{28A0092B-C50C-407E-A947-70E740481C1C}">
                <a14:useLocalDpi xmlns:a14="http://schemas.microsoft.com/office/drawing/2010/main" val="0"/>
              </a:ext>
            </a:extLst>
          </a:blip>
          <a:srcRect l="6555" t="4686" r="11008" b="6884"/>
          <a:stretch/>
        </p:blipFill>
        <p:spPr>
          <a:xfrm>
            <a:off x="6990673" y="4352562"/>
            <a:ext cx="3250063" cy="2613735"/>
          </a:xfrm>
          <a:prstGeom prst="rect">
            <a:avLst/>
          </a:prstGeom>
        </p:spPr>
      </p:pic>
      <p:pic>
        <p:nvPicPr>
          <p:cNvPr id="35" name="Picture 34"/>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219692" y="2211754"/>
            <a:ext cx="1999049" cy="2031119"/>
          </a:xfrm>
          <a:prstGeom prst="rect">
            <a:avLst/>
          </a:prstGeom>
        </p:spPr>
      </p:pic>
      <p:pic>
        <p:nvPicPr>
          <p:cNvPr id="36" name="Picture 35"/>
          <p:cNvPicPr>
            <a:picLocks noChangeAspect="1"/>
          </p:cNvPicPr>
          <p:nvPr/>
        </p:nvPicPr>
        <p:blipFill rotWithShape="1">
          <a:blip r:embed="rId37">
            <a:extLst>
              <a:ext uri="{28A0092B-C50C-407E-A947-70E740481C1C}">
                <a14:useLocalDpi xmlns:a14="http://schemas.microsoft.com/office/drawing/2010/main" val="0"/>
              </a:ext>
            </a:extLst>
          </a:blip>
          <a:srcRect l="9111" t="23589" r="7607" b="21436"/>
          <a:stretch/>
        </p:blipFill>
        <p:spPr>
          <a:xfrm>
            <a:off x="15291" y="4825141"/>
            <a:ext cx="3067792" cy="2025045"/>
          </a:xfrm>
          <a:prstGeom prst="rect">
            <a:avLst/>
          </a:prstGeom>
        </p:spPr>
      </p:pic>
      <p:pic>
        <p:nvPicPr>
          <p:cNvPr id="37" name="Picture 36"/>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065559" y="2034201"/>
            <a:ext cx="2287919" cy="2287919"/>
          </a:xfrm>
          <a:prstGeom prst="rect">
            <a:avLst/>
          </a:prstGeom>
        </p:spPr>
      </p:pic>
      <p:pic>
        <p:nvPicPr>
          <p:cNvPr id="38" name="Picture 37"/>
          <p:cNvPicPr>
            <a:picLocks noChangeAspect="1"/>
          </p:cNvPicPr>
          <p:nvPr/>
        </p:nvPicPr>
        <p:blipFill rotWithShape="1">
          <a:blip r:embed="rId39">
            <a:extLst>
              <a:ext uri="{28A0092B-C50C-407E-A947-70E740481C1C}">
                <a14:useLocalDpi xmlns:a14="http://schemas.microsoft.com/office/drawing/2010/main" val="0"/>
              </a:ext>
            </a:extLst>
          </a:blip>
          <a:srcRect l="2203" t="22770" r="4217" b="23487"/>
          <a:stretch/>
        </p:blipFill>
        <p:spPr>
          <a:xfrm>
            <a:off x="2902892" y="3550147"/>
            <a:ext cx="3099871" cy="1808833"/>
          </a:xfrm>
          <a:prstGeom prst="rect">
            <a:avLst/>
          </a:prstGeom>
        </p:spPr>
      </p:pic>
      <p:pic>
        <p:nvPicPr>
          <p:cNvPr id="39" name="Picture 38"/>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9680" y="2770256"/>
            <a:ext cx="3026168" cy="2269626"/>
          </a:xfrm>
          <a:prstGeom prst="rect">
            <a:avLst/>
          </a:prstGeom>
        </p:spPr>
      </p:pic>
      <p:pic>
        <p:nvPicPr>
          <p:cNvPr id="40" name="Picture 39"/>
          <p:cNvPicPr>
            <a:picLocks noChangeAspect="1"/>
          </p:cNvPicPr>
          <p:nvPr/>
        </p:nvPicPr>
        <p:blipFill rotWithShape="1">
          <a:blip r:embed="rId41">
            <a:extLst>
              <a:ext uri="{28A0092B-C50C-407E-A947-70E740481C1C}">
                <a14:useLocalDpi xmlns:a14="http://schemas.microsoft.com/office/drawing/2010/main" val="0"/>
              </a:ext>
            </a:extLst>
          </a:blip>
          <a:srcRect l="4927" t="19231" r="3176" b="13159"/>
          <a:stretch/>
        </p:blipFill>
        <p:spPr>
          <a:xfrm>
            <a:off x="4464001" y="-28497"/>
            <a:ext cx="2855376" cy="2100741"/>
          </a:xfrm>
          <a:prstGeom prst="rect">
            <a:avLst/>
          </a:prstGeom>
        </p:spPr>
      </p:pic>
    </p:spTree>
    <p:extLst>
      <p:ext uri="{BB962C8B-B14F-4D97-AF65-F5344CB8AC3E}">
        <p14:creationId xmlns:p14="http://schemas.microsoft.com/office/powerpoint/2010/main" val="4213493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3000" fill="hold"/>
                                        <p:tgtEl>
                                          <p:spTgt spid="3"/>
                                        </p:tgtEl>
                                        <p:attrNameLst>
                                          <p:attrName>ppt_x</p:attrName>
                                        </p:attrNameLst>
                                      </p:cBhvr>
                                      <p:tavLst>
                                        <p:tav tm="0">
                                          <p:val>
                                            <p:strVal val="#ppt_x"/>
                                          </p:val>
                                        </p:tav>
                                        <p:tav tm="100000">
                                          <p:val>
                                            <p:strVal val="#ppt_x"/>
                                          </p:val>
                                        </p:tav>
                                      </p:tavLst>
                                    </p:anim>
                                    <p:anim calcmode="lin" valueType="num">
                                      <p:cBhvr additive="base">
                                        <p:cTn id="13" dur="3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0" fill="hold"/>
                                        <p:tgtEl>
                                          <p:spTgt spid="4"/>
                                        </p:tgtEl>
                                        <p:attrNameLst>
                                          <p:attrName>ppt_x</p:attrName>
                                        </p:attrNameLst>
                                      </p:cBhvr>
                                      <p:tavLst>
                                        <p:tav tm="0">
                                          <p:val>
                                            <p:strVal val="#ppt_x"/>
                                          </p:val>
                                        </p:tav>
                                        <p:tav tm="100000">
                                          <p:val>
                                            <p:strVal val="#ppt_x"/>
                                          </p:val>
                                        </p:tav>
                                      </p:tavLst>
                                    </p:anim>
                                    <p:anim calcmode="lin" valueType="num">
                                      <p:cBhvr additive="base">
                                        <p:cTn id="18" dur="3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3000" fill="hold"/>
                                        <p:tgtEl>
                                          <p:spTgt spid="5"/>
                                        </p:tgtEl>
                                        <p:attrNameLst>
                                          <p:attrName>ppt_x</p:attrName>
                                        </p:attrNameLst>
                                      </p:cBhvr>
                                      <p:tavLst>
                                        <p:tav tm="0">
                                          <p:val>
                                            <p:strVal val="#ppt_x"/>
                                          </p:val>
                                        </p:tav>
                                        <p:tav tm="100000">
                                          <p:val>
                                            <p:strVal val="#ppt_x"/>
                                          </p:val>
                                        </p:tav>
                                      </p:tavLst>
                                    </p:anim>
                                    <p:anim calcmode="lin" valueType="num">
                                      <p:cBhvr additive="base">
                                        <p:cTn id="23" dur="30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3000" fill="hold"/>
                                        <p:tgtEl>
                                          <p:spTgt spid="6"/>
                                        </p:tgtEl>
                                        <p:attrNameLst>
                                          <p:attrName>ppt_x</p:attrName>
                                        </p:attrNameLst>
                                      </p:cBhvr>
                                      <p:tavLst>
                                        <p:tav tm="0">
                                          <p:val>
                                            <p:strVal val="#ppt_x"/>
                                          </p:val>
                                        </p:tav>
                                        <p:tav tm="100000">
                                          <p:val>
                                            <p:strVal val="#ppt_x"/>
                                          </p:val>
                                        </p:tav>
                                      </p:tavLst>
                                    </p:anim>
                                    <p:anim calcmode="lin" valueType="num">
                                      <p:cBhvr additive="base">
                                        <p:cTn id="28" dur="30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3000" fill="hold"/>
                                        <p:tgtEl>
                                          <p:spTgt spid="7"/>
                                        </p:tgtEl>
                                        <p:attrNameLst>
                                          <p:attrName>ppt_x</p:attrName>
                                        </p:attrNameLst>
                                      </p:cBhvr>
                                      <p:tavLst>
                                        <p:tav tm="0">
                                          <p:val>
                                            <p:strVal val="#ppt_x"/>
                                          </p:val>
                                        </p:tav>
                                        <p:tav tm="100000">
                                          <p:val>
                                            <p:strVal val="#ppt_x"/>
                                          </p:val>
                                        </p:tav>
                                      </p:tavLst>
                                    </p:anim>
                                    <p:anim calcmode="lin" valueType="num">
                                      <p:cBhvr additive="base">
                                        <p:cTn id="33" dur="30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3000" fill="hold"/>
                                        <p:tgtEl>
                                          <p:spTgt spid="8"/>
                                        </p:tgtEl>
                                        <p:attrNameLst>
                                          <p:attrName>ppt_x</p:attrName>
                                        </p:attrNameLst>
                                      </p:cBhvr>
                                      <p:tavLst>
                                        <p:tav tm="0">
                                          <p:val>
                                            <p:strVal val="#ppt_x"/>
                                          </p:val>
                                        </p:tav>
                                        <p:tav tm="100000">
                                          <p:val>
                                            <p:strVal val="#ppt_x"/>
                                          </p:val>
                                        </p:tav>
                                      </p:tavLst>
                                    </p:anim>
                                    <p:anim calcmode="lin" valueType="num">
                                      <p:cBhvr additive="base">
                                        <p:cTn id="38" dur="30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3000" fill="hold"/>
                                        <p:tgtEl>
                                          <p:spTgt spid="9"/>
                                        </p:tgtEl>
                                        <p:attrNameLst>
                                          <p:attrName>ppt_x</p:attrName>
                                        </p:attrNameLst>
                                      </p:cBhvr>
                                      <p:tavLst>
                                        <p:tav tm="0">
                                          <p:val>
                                            <p:strVal val="#ppt_x"/>
                                          </p:val>
                                        </p:tav>
                                        <p:tav tm="100000">
                                          <p:val>
                                            <p:strVal val="#ppt_x"/>
                                          </p:val>
                                        </p:tav>
                                      </p:tavLst>
                                    </p:anim>
                                    <p:anim calcmode="lin" valueType="num">
                                      <p:cBhvr additive="base">
                                        <p:cTn id="43" dur="30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3000" fill="hold"/>
                                        <p:tgtEl>
                                          <p:spTgt spid="10"/>
                                        </p:tgtEl>
                                        <p:attrNameLst>
                                          <p:attrName>ppt_x</p:attrName>
                                        </p:attrNameLst>
                                      </p:cBhvr>
                                      <p:tavLst>
                                        <p:tav tm="0">
                                          <p:val>
                                            <p:strVal val="#ppt_x"/>
                                          </p:val>
                                        </p:tav>
                                        <p:tav tm="100000">
                                          <p:val>
                                            <p:strVal val="#ppt_x"/>
                                          </p:val>
                                        </p:tav>
                                      </p:tavLst>
                                    </p:anim>
                                    <p:anim calcmode="lin" valueType="num">
                                      <p:cBhvr additive="base">
                                        <p:cTn id="48" dur="30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3000" fill="hold"/>
                                        <p:tgtEl>
                                          <p:spTgt spid="11"/>
                                        </p:tgtEl>
                                        <p:attrNameLst>
                                          <p:attrName>ppt_x</p:attrName>
                                        </p:attrNameLst>
                                      </p:cBhvr>
                                      <p:tavLst>
                                        <p:tav tm="0">
                                          <p:val>
                                            <p:strVal val="#ppt_x"/>
                                          </p:val>
                                        </p:tav>
                                        <p:tav tm="100000">
                                          <p:val>
                                            <p:strVal val="#ppt_x"/>
                                          </p:val>
                                        </p:tav>
                                      </p:tavLst>
                                    </p:anim>
                                    <p:anim calcmode="lin" valueType="num">
                                      <p:cBhvr additive="base">
                                        <p:cTn id="53" dur="30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30000"/>
                            </p:stCondLst>
                            <p:childTnLst>
                              <p:par>
                                <p:cTn id="55" presetID="2" presetClass="entr" presetSubtype="4"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3000" fill="hold"/>
                                        <p:tgtEl>
                                          <p:spTgt spid="12"/>
                                        </p:tgtEl>
                                        <p:attrNameLst>
                                          <p:attrName>ppt_x</p:attrName>
                                        </p:attrNameLst>
                                      </p:cBhvr>
                                      <p:tavLst>
                                        <p:tav tm="0">
                                          <p:val>
                                            <p:strVal val="#ppt_x"/>
                                          </p:val>
                                        </p:tav>
                                        <p:tav tm="100000">
                                          <p:val>
                                            <p:strVal val="#ppt_x"/>
                                          </p:val>
                                        </p:tav>
                                      </p:tavLst>
                                    </p:anim>
                                    <p:anim calcmode="lin" valueType="num">
                                      <p:cBhvr additive="base">
                                        <p:cTn id="58" dur="3000" fill="hold"/>
                                        <p:tgtEl>
                                          <p:spTgt spid="12"/>
                                        </p:tgtEl>
                                        <p:attrNameLst>
                                          <p:attrName>ppt_y</p:attrName>
                                        </p:attrNameLst>
                                      </p:cBhvr>
                                      <p:tavLst>
                                        <p:tav tm="0">
                                          <p:val>
                                            <p:strVal val="1+#ppt_h/2"/>
                                          </p:val>
                                        </p:tav>
                                        <p:tav tm="100000">
                                          <p:val>
                                            <p:strVal val="#ppt_y"/>
                                          </p:val>
                                        </p:tav>
                                      </p:tavLst>
                                    </p:anim>
                                  </p:childTnLst>
                                </p:cTn>
                              </p:par>
                            </p:childTnLst>
                          </p:cTn>
                        </p:par>
                        <p:par>
                          <p:cTn id="59" fill="hold">
                            <p:stCondLst>
                              <p:cond delay="33000"/>
                            </p:stCondLst>
                            <p:childTnLst>
                              <p:par>
                                <p:cTn id="60" presetID="2" presetClass="entr" presetSubtype="4"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3000" fill="hold"/>
                                        <p:tgtEl>
                                          <p:spTgt spid="13"/>
                                        </p:tgtEl>
                                        <p:attrNameLst>
                                          <p:attrName>ppt_x</p:attrName>
                                        </p:attrNameLst>
                                      </p:cBhvr>
                                      <p:tavLst>
                                        <p:tav tm="0">
                                          <p:val>
                                            <p:strVal val="#ppt_x"/>
                                          </p:val>
                                        </p:tav>
                                        <p:tav tm="100000">
                                          <p:val>
                                            <p:strVal val="#ppt_x"/>
                                          </p:val>
                                        </p:tav>
                                      </p:tavLst>
                                    </p:anim>
                                    <p:anim calcmode="lin" valueType="num">
                                      <p:cBhvr additive="base">
                                        <p:cTn id="63" dur="3000" fill="hold"/>
                                        <p:tgtEl>
                                          <p:spTgt spid="13"/>
                                        </p:tgtEl>
                                        <p:attrNameLst>
                                          <p:attrName>ppt_y</p:attrName>
                                        </p:attrNameLst>
                                      </p:cBhvr>
                                      <p:tavLst>
                                        <p:tav tm="0">
                                          <p:val>
                                            <p:strVal val="1+#ppt_h/2"/>
                                          </p:val>
                                        </p:tav>
                                        <p:tav tm="100000">
                                          <p:val>
                                            <p:strVal val="#ppt_y"/>
                                          </p:val>
                                        </p:tav>
                                      </p:tavLst>
                                    </p:anim>
                                  </p:childTnLst>
                                </p:cTn>
                              </p:par>
                            </p:childTnLst>
                          </p:cTn>
                        </p:par>
                        <p:par>
                          <p:cTn id="64" fill="hold">
                            <p:stCondLst>
                              <p:cond delay="36000"/>
                            </p:stCondLst>
                            <p:childTnLst>
                              <p:par>
                                <p:cTn id="65" presetID="2" presetClass="entr" presetSubtype="4"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3000" fill="hold"/>
                                        <p:tgtEl>
                                          <p:spTgt spid="14"/>
                                        </p:tgtEl>
                                        <p:attrNameLst>
                                          <p:attrName>ppt_x</p:attrName>
                                        </p:attrNameLst>
                                      </p:cBhvr>
                                      <p:tavLst>
                                        <p:tav tm="0">
                                          <p:val>
                                            <p:strVal val="#ppt_x"/>
                                          </p:val>
                                        </p:tav>
                                        <p:tav tm="100000">
                                          <p:val>
                                            <p:strVal val="#ppt_x"/>
                                          </p:val>
                                        </p:tav>
                                      </p:tavLst>
                                    </p:anim>
                                    <p:anim calcmode="lin" valueType="num">
                                      <p:cBhvr additive="base">
                                        <p:cTn id="68" dur="3000" fill="hold"/>
                                        <p:tgtEl>
                                          <p:spTgt spid="14"/>
                                        </p:tgtEl>
                                        <p:attrNameLst>
                                          <p:attrName>ppt_y</p:attrName>
                                        </p:attrNameLst>
                                      </p:cBhvr>
                                      <p:tavLst>
                                        <p:tav tm="0">
                                          <p:val>
                                            <p:strVal val="1+#ppt_h/2"/>
                                          </p:val>
                                        </p:tav>
                                        <p:tav tm="100000">
                                          <p:val>
                                            <p:strVal val="#ppt_y"/>
                                          </p:val>
                                        </p:tav>
                                      </p:tavLst>
                                    </p:anim>
                                  </p:childTnLst>
                                </p:cTn>
                              </p:par>
                            </p:childTnLst>
                          </p:cTn>
                        </p:par>
                        <p:par>
                          <p:cTn id="69" fill="hold">
                            <p:stCondLst>
                              <p:cond delay="39000"/>
                            </p:stCondLst>
                            <p:childTnLst>
                              <p:par>
                                <p:cTn id="70" presetID="2" presetClass="entr" presetSubtype="4"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3000" fill="hold"/>
                                        <p:tgtEl>
                                          <p:spTgt spid="15"/>
                                        </p:tgtEl>
                                        <p:attrNameLst>
                                          <p:attrName>ppt_x</p:attrName>
                                        </p:attrNameLst>
                                      </p:cBhvr>
                                      <p:tavLst>
                                        <p:tav tm="0">
                                          <p:val>
                                            <p:strVal val="#ppt_x"/>
                                          </p:val>
                                        </p:tav>
                                        <p:tav tm="100000">
                                          <p:val>
                                            <p:strVal val="#ppt_x"/>
                                          </p:val>
                                        </p:tav>
                                      </p:tavLst>
                                    </p:anim>
                                    <p:anim calcmode="lin" valueType="num">
                                      <p:cBhvr additive="base">
                                        <p:cTn id="73" dur="3000" fill="hold"/>
                                        <p:tgtEl>
                                          <p:spTgt spid="15"/>
                                        </p:tgtEl>
                                        <p:attrNameLst>
                                          <p:attrName>ppt_y</p:attrName>
                                        </p:attrNameLst>
                                      </p:cBhvr>
                                      <p:tavLst>
                                        <p:tav tm="0">
                                          <p:val>
                                            <p:strVal val="1+#ppt_h/2"/>
                                          </p:val>
                                        </p:tav>
                                        <p:tav tm="100000">
                                          <p:val>
                                            <p:strVal val="#ppt_y"/>
                                          </p:val>
                                        </p:tav>
                                      </p:tavLst>
                                    </p:anim>
                                  </p:childTnLst>
                                </p:cTn>
                              </p:par>
                            </p:childTnLst>
                          </p:cTn>
                        </p:par>
                        <p:par>
                          <p:cTn id="74" fill="hold">
                            <p:stCondLst>
                              <p:cond delay="42000"/>
                            </p:stCondLst>
                            <p:childTnLst>
                              <p:par>
                                <p:cTn id="75" presetID="2" presetClass="entr" presetSubtype="4" fill="hold" nodeType="after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3000" fill="hold"/>
                                        <p:tgtEl>
                                          <p:spTgt spid="16"/>
                                        </p:tgtEl>
                                        <p:attrNameLst>
                                          <p:attrName>ppt_x</p:attrName>
                                        </p:attrNameLst>
                                      </p:cBhvr>
                                      <p:tavLst>
                                        <p:tav tm="0">
                                          <p:val>
                                            <p:strVal val="#ppt_x"/>
                                          </p:val>
                                        </p:tav>
                                        <p:tav tm="100000">
                                          <p:val>
                                            <p:strVal val="#ppt_x"/>
                                          </p:val>
                                        </p:tav>
                                      </p:tavLst>
                                    </p:anim>
                                    <p:anim calcmode="lin" valueType="num">
                                      <p:cBhvr additive="base">
                                        <p:cTn id="78" dur="3000" fill="hold"/>
                                        <p:tgtEl>
                                          <p:spTgt spid="16"/>
                                        </p:tgtEl>
                                        <p:attrNameLst>
                                          <p:attrName>ppt_y</p:attrName>
                                        </p:attrNameLst>
                                      </p:cBhvr>
                                      <p:tavLst>
                                        <p:tav tm="0">
                                          <p:val>
                                            <p:strVal val="1+#ppt_h/2"/>
                                          </p:val>
                                        </p:tav>
                                        <p:tav tm="100000">
                                          <p:val>
                                            <p:strVal val="#ppt_y"/>
                                          </p:val>
                                        </p:tav>
                                      </p:tavLst>
                                    </p:anim>
                                  </p:childTnLst>
                                </p:cTn>
                              </p:par>
                            </p:childTnLst>
                          </p:cTn>
                        </p:par>
                        <p:par>
                          <p:cTn id="79" fill="hold">
                            <p:stCondLst>
                              <p:cond delay="45000"/>
                            </p:stCondLst>
                            <p:childTnLst>
                              <p:par>
                                <p:cTn id="80" presetID="2" presetClass="entr" presetSubtype="4"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3000" fill="hold"/>
                                        <p:tgtEl>
                                          <p:spTgt spid="17"/>
                                        </p:tgtEl>
                                        <p:attrNameLst>
                                          <p:attrName>ppt_x</p:attrName>
                                        </p:attrNameLst>
                                      </p:cBhvr>
                                      <p:tavLst>
                                        <p:tav tm="0">
                                          <p:val>
                                            <p:strVal val="#ppt_x"/>
                                          </p:val>
                                        </p:tav>
                                        <p:tav tm="100000">
                                          <p:val>
                                            <p:strVal val="#ppt_x"/>
                                          </p:val>
                                        </p:tav>
                                      </p:tavLst>
                                    </p:anim>
                                    <p:anim calcmode="lin" valueType="num">
                                      <p:cBhvr additive="base">
                                        <p:cTn id="83" dur="3000" fill="hold"/>
                                        <p:tgtEl>
                                          <p:spTgt spid="17"/>
                                        </p:tgtEl>
                                        <p:attrNameLst>
                                          <p:attrName>ppt_y</p:attrName>
                                        </p:attrNameLst>
                                      </p:cBhvr>
                                      <p:tavLst>
                                        <p:tav tm="0">
                                          <p:val>
                                            <p:strVal val="1+#ppt_h/2"/>
                                          </p:val>
                                        </p:tav>
                                        <p:tav tm="100000">
                                          <p:val>
                                            <p:strVal val="#ppt_y"/>
                                          </p:val>
                                        </p:tav>
                                      </p:tavLst>
                                    </p:anim>
                                  </p:childTnLst>
                                </p:cTn>
                              </p:par>
                            </p:childTnLst>
                          </p:cTn>
                        </p:par>
                        <p:par>
                          <p:cTn id="84" fill="hold">
                            <p:stCondLst>
                              <p:cond delay="48000"/>
                            </p:stCondLst>
                            <p:childTnLst>
                              <p:par>
                                <p:cTn id="85" presetID="2" presetClass="entr" presetSubtype="4" fill="hold" nodeType="after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3000" fill="hold"/>
                                        <p:tgtEl>
                                          <p:spTgt spid="18"/>
                                        </p:tgtEl>
                                        <p:attrNameLst>
                                          <p:attrName>ppt_x</p:attrName>
                                        </p:attrNameLst>
                                      </p:cBhvr>
                                      <p:tavLst>
                                        <p:tav tm="0">
                                          <p:val>
                                            <p:strVal val="#ppt_x"/>
                                          </p:val>
                                        </p:tav>
                                        <p:tav tm="100000">
                                          <p:val>
                                            <p:strVal val="#ppt_x"/>
                                          </p:val>
                                        </p:tav>
                                      </p:tavLst>
                                    </p:anim>
                                    <p:anim calcmode="lin" valueType="num">
                                      <p:cBhvr additive="base">
                                        <p:cTn id="88" dur="3000" fill="hold"/>
                                        <p:tgtEl>
                                          <p:spTgt spid="18"/>
                                        </p:tgtEl>
                                        <p:attrNameLst>
                                          <p:attrName>ppt_y</p:attrName>
                                        </p:attrNameLst>
                                      </p:cBhvr>
                                      <p:tavLst>
                                        <p:tav tm="0">
                                          <p:val>
                                            <p:strVal val="1+#ppt_h/2"/>
                                          </p:val>
                                        </p:tav>
                                        <p:tav tm="100000">
                                          <p:val>
                                            <p:strVal val="#ppt_y"/>
                                          </p:val>
                                        </p:tav>
                                      </p:tavLst>
                                    </p:anim>
                                  </p:childTnLst>
                                </p:cTn>
                              </p:par>
                            </p:childTnLst>
                          </p:cTn>
                        </p:par>
                        <p:par>
                          <p:cTn id="89" fill="hold">
                            <p:stCondLst>
                              <p:cond delay="51000"/>
                            </p:stCondLst>
                            <p:childTnLst>
                              <p:par>
                                <p:cTn id="90" presetID="2" presetClass="entr" presetSubtype="4" fill="hold" nodeType="after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additive="base">
                                        <p:cTn id="92" dur="3000" fill="hold"/>
                                        <p:tgtEl>
                                          <p:spTgt spid="19"/>
                                        </p:tgtEl>
                                        <p:attrNameLst>
                                          <p:attrName>ppt_x</p:attrName>
                                        </p:attrNameLst>
                                      </p:cBhvr>
                                      <p:tavLst>
                                        <p:tav tm="0">
                                          <p:val>
                                            <p:strVal val="#ppt_x"/>
                                          </p:val>
                                        </p:tav>
                                        <p:tav tm="100000">
                                          <p:val>
                                            <p:strVal val="#ppt_x"/>
                                          </p:val>
                                        </p:tav>
                                      </p:tavLst>
                                    </p:anim>
                                    <p:anim calcmode="lin" valueType="num">
                                      <p:cBhvr additive="base">
                                        <p:cTn id="93" dur="3000" fill="hold"/>
                                        <p:tgtEl>
                                          <p:spTgt spid="19"/>
                                        </p:tgtEl>
                                        <p:attrNameLst>
                                          <p:attrName>ppt_y</p:attrName>
                                        </p:attrNameLst>
                                      </p:cBhvr>
                                      <p:tavLst>
                                        <p:tav tm="0">
                                          <p:val>
                                            <p:strVal val="1+#ppt_h/2"/>
                                          </p:val>
                                        </p:tav>
                                        <p:tav tm="100000">
                                          <p:val>
                                            <p:strVal val="#ppt_y"/>
                                          </p:val>
                                        </p:tav>
                                      </p:tavLst>
                                    </p:anim>
                                  </p:childTnLst>
                                </p:cTn>
                              </p:par>
                            </p:childTnLst>
                          </p:cTn>
                        </p:par>
                        <p:par>
                          <p:cTn id="94" fill="hold">
                            <p:stCondLst>
                              <p:cond delay="54000"/>
                            </p:stCondLst>
                            <p:childTnLst>
                              <p:par>
                                <p:cTn id="95" presetID="2" presetClass="entr" presetSubtype="4"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3000" fill="hold"/>
                                        <p:tgtEl>
                                          <p:spTgt spid="20"/>
                                        </p:tgtEl>
                                        <p:attrNameLst>
                                          <p:attrName>ppt_x</p:attrName>
                                        </p:attrNameLst>
                                      </p:cBhvr>
                                      <p:tavLst>
                                        <p:tav tm="0">
                                          <p:val>
                                            <p:strVal val="#ppt_x"/>
                                          </p:val>
                                        </p:tav>
                                        <p:tav tm="100000">
                                          <p:val>
                                            <p:strVal val="#ppt_x"/>
                                          </p:val>
                                        </p:tav>
                                      </p:tavLst>
                                    </p:anim>
                                    <p:anim calcmode="lin" valueType="num">
                                      <p:cBhvr additive="base">
                                        <p:cTn id="98" dur="3000" fill="hold"/>
                                        <p:tgtEl>
                                          <p:spTgt spid="20"/>
                                        </p:tgtEl>
                                        <p:attrNameLst>
                                          <p:attrName>ppt_y</p:attrName>
                                        </p:attrNameLst>
                                      </p:cBhvr>
                                      <p:tavLst>
                                        <p:tav tm="0">
                                          <p:val>
                                            <p:strVal val="1+#ppt_h/2"/>
                                          </p:val>
                                        </p:tav>
                                        <p:tav tm="100000">
                                          <p:val>
                                            <p:strVal val="#ppt_y"/>
                                          </p:val>
                                        </p:tav>
                                      </p:tavLst>
                                    </p:anim>
                                  </p:childTnLst>
                                </p:cTn>
                              </p:par>
                            </p:childTnLst>
                          </p:cTn>
                        </p:par>
                        <p:par>
                          <p:cTn id="99" fill="hold">
                            <p:stCondLst>
                              <p:cond delay="57000"/>
                            </p:stCondLst>
                            <p:childTnLst>
                              <p:par>
                                <p:cTn id="100" presetID="2" presetClass="entr" presetSubtype="4" fill="hold" nodeType="after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additive="base">
                                        <p:cTn id="102" dur="3000" fill="hold"/>
                                        <p:tgtEl>
                                          <p:spTgt spid="21"/>
                                        </p:tgtEl>
                                        <p:attrNameLst>
                                          <p:attrName>ppt_x</p:attrName>
                                        </p:attrNameLst>
                                      </p:cBhvr>
                                      <p:tavLst>
                                        <p:tav tm="0">
                                          <p:val>
                                            <p:strVal val="#ppt_x"/>
                                          </p:val>
                                        </p:tav>
                                        <p:tav tm="100000">
                                          <p:val>
                                            <p:strVal val="#ppt_x"/>
                                          </p:val>
                                        </p:tav>
                                      </p:tavLst>
                                    </p:anim>
                                    <p:anim calcmode="lin" valueType="num">
                                      <p:cBhvr additive="base">
                                        <p:cTn id="103" dur="3000" fill="hold"/>
                                        <p:tgtEl>
                                          <p:spTgt spid="21"/>
                                        </p:tgtEl>
                                        <p:attrNameLst>
                                          <p:attrName>ppt_y</p:attrName>
                                        </p:attrNameLst>
                                      </p:cBhvr>
                                      <p:tavLst>
                                        <p:tav tm="0">
                                          <p:val>
                                            <p:strVal val="1+#ppt_h/2"/>
                                          </p:val>
                                        </p:tav>
                                        <p:tav tm="100000">
                                          <p:val>
                                            <p:strVal val="#ppt_y"/>
                                          </p:val>
                                        </p:tav>
                                      </p:tavLst>
                                    </p:anim>
                                  </p:childTnLst>
                                </p:cTn>
                              </p:par>
                            </p:childTnLst>
                          </p:cTn>
                        </p:par>
                        <p:par>
                          <p:cTn id="104" fill="hold">
                            <p:stCondLst>
                              <p:cond delay="60000"/>
                            </p:stCondLst>
                            <p:childTnLst>
                              <p:par>
                                <p:cTn id="105" presetID="2" presetClass="entr" presetSubtype="4" fill="hold"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3000" fill="hold"/>
                                        <p:tgtEl>
                                          <p:spTgt spid="22"/>
                                        </p:tgtEl>
                                        <p:attrNameLst>
                                          <p:attrName>ppt_x</p:attrName>
                                        </p:attrNameLst>
                                      </p:cBhvr>
                                      <p:tavLst>
                                        <p:tav tm="0">
                                          <p:val>
                                            <p:strVal val="#ppt_x"/>
                                          </p:val>
                                        </p:tav>
                                        <p:tav tm="100000">
                                          <p:val>
                                            <p:strVal val="#ppt_x"/>
                                          </p:val>
                                        </p:tav>
                                      </p:tavLst>
                                    </p:anim>
                                    <p:anim calcmode="lin" valueType="num">
                                      <p:cBhvr additive="base">
                                        <p:cTn id="108" dur="3000" fill="hold"/>
                                        <p:tgtEl>
                                          <p:spTgt spid="22"/>
                                        </p:tgtEl>
                                        <p:attrNameLst>
                                          <p:attrName>ppt_y</p:attrName>
                                        </p:attrNameLst>
                                      </p:cBhvr>
                                      <p:tavLst>
                                        <p:tav tm="0">
                                          <p:val>
                                            <p:strVal val="1+#ppt_h/2"/>
                                          </p:val>
                                        </p:tav>
                                        <p:tav tm="100000">
                                          <p:val>
                                            <p:strVal val="#ppt_y"/>
                                          </p:val>
                                        </p:tav>
                                      </p:tavLst>
                                    </p:anim>
                                  </p:childTnLst>
                                </p:cTn>
                              </p:par>
                            </p:childTnLst>
                          </p:cTn>
                        </p:par>
                        <p:par>
                          <p:cTn id="109" fill="hold">
                            <p:stCondLst>
                              <p:cond delay="63000"/>
                            </p:stCondLst>
                            <p:childTnLst>
                              <p:par>
                                <p:cTn id="110" presetID="2" presetClass="entr" presetSubtype="4" fill="hold" nodeType="afterEffect">
                                  <p:stCondLst>
                                    <p:cond delay="0"/>
                                  </p:stCondLst>
                                  <p:childTnLst>
                                    <p:set>
                                      <p:cBhvr>
                                        <p:cTn id="111" dur="1" fill="hold">
                                          <p:stCondLst>
                                            <p:cond delay="0"/>
                                          </p:stCondLst>
                                        </p:cTn>
                                        <p:tgtEl>
                                          <p:spTgt spid="23"/>
                                        </p:tgtEl>
                                        <p:attrNameLst>
                                          <p:attrName>style.visibility</p:attrName>
                                        </p:attrNameLst>
                                      </p:cBhvr>
                                      <p:to>
                                        <p:strVal val="visible"/>
                                      </p:to>
                                    </p:set>
                                    <p:anim calcmode="lin" valueType="num">
                                      <p:cBhvr additive="base">
                                        <p:cTn id="112" dur="3000" fill="hold"/>
                                        <p:tgtEl>
                                          <p:spTgt spid="23"/>
                                        </p:tgtEl>
                                        <p:attrNameLst>
                                          <p:attrName>ppt_x</p:attrName>
                                        </p:attrNameLst>
                                      </p:cBhvr>
                                      <p:tavLst>
                                        <p:tav tm="0">
                                          <p:val>
                                            <p:strVal val="#ppt_x"/>
                                          </p:val>
                                        </p:tav>
                                        <p:tav tm="100000">
                                          <p:val>
                                            <p:strVal val="#ppt_x"/>
                                          </p:val>
                                        </p:tav>
                                      </p:tavLst>
                                    </p:anim>
                                    <p:anim calcmode="lin" valueType="num">
                                      <p:cBhvr additive="base">
                                        <p:cTn id="113" dur="3000" fill="hold"/>
                                        <p:tgtEl>
                                          <p:spTgt spid="23"/>
                                        </p:tgtEl>
                                        <p:attrNameLst>
                                          <p:attrName>ppt_y</p:attrName>
                                        </p:attrNameLst>
                                      </p:cBhvr>
                                      <p:tavLst>
                                        <p:tav tm="0">
                                          <p:val>
                                            <p:strVal val="1+#ppt_h/2"/>
                                          </p:val>
                                        </p:tav>
                                        <p:tav tm="100000">
                                          <p:val>
                                            <p:strVal val="#ppt_y"/>
                                          </p:val>
                                        </p:tav>
                                      </p:tavLst>
                                    </p:anim>
                                  </p:childTnLst>
                                </p:cTn>
                              </p:par>
                            </p:childTnLst>
                          </p:cTn>
                        </p:par>
                        <p:par>
                          <p:cTn id="114" fill="hold">
                            <p:stCondLst>
                              <p:cond delay="66000"/>
                            </p:stCondLst>
                            <p:childTnLst>
                              <p:par>
                                <p:cTn id="115" presetID="2" presetClass="entr" presetSubtype="4" fill="hold" nodeType="after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additive="base">
                                        <p:cTn id="117" dur="3000" fill="hold"/>
                                        <p:tgtEl>
                                          <p:spTgt spid="24"/>
                                        </p:tgtEl>
                                        <p:attrNameLst>
                                          <p:attrName>ppt_x</p:attrName>
                                        </p:attrNameLst>
                                      </p:cBhvr>
                                      <p:tavLst>
                                        <p:tav tm="0">
                                          <p:val>
                                            <p:strVal val="#ppt_x"/>
                                          </p:val>
                                        </p:tav>
                                        <p:tav tm="100000">
                                          <p:val>
                                            <p:strVal val="#ppt_x"/>
                                          </p:val>
                                        </p:tav>
                                      </p:tavLst>
                                    </p:anim>
                                    <p:anim calcmode="lin" valueType="num">
                                      <p:cBhvr additive="base">
                                        <p:cTn id="118" dur="3000" fill="hold"/>
                                        <p:tgtEl>
                                          <p:spTgt spid="24"/>
                                        </p:tgtEl>
                                        <p:attrNameLst>
                                          <p:attrName>ppt_y</p:attrName>
                                        </p:attrNameLst>
                                      </p:cBhvr>
                                      <p:tavLst>
                                        <p:tav tm="0">
                                          <p:val>
                                            <p:strVal val="1+#ppt_h/2"/>
                                          </p:val>
                                        </p:tav>
                                        <p:tav tm="100000">
                                          <p:val>
                                            <p:strVal val="#ppt_y"/>
                                          </p:val>
                                        </p:tav>
                                      </p:tavLst>
                                    </p:anim>
                                  </p:childTnLst>
                                </p:cTn>
                              </p:par>
                            </p:childTnLst>
                          </p:cTn>
                        </p:par>
                        <p:par>
                          <p:cTn id="119" fill="hold">
                            <p:stCondLst>
                              <p:cond delay="69000"/>
                            </p:stCondLst>
                            <p:childTnLst>
                              <p:par>
                                <p:cTn id="120" presetID="2" presetClass="entr" presetSubtype="4" fill="hold" nodeType="afterEffect">
                                  <p:stCondLst>
                                    <p:cond delay="0"/>
                                  </p:stCondLst>
                                  <p:childTnLst>
                                    <p:set>
                                      <p:cBhvr>
                                        <p:cTn id="121" dur="1" fill="hold">
                                          <p:stCondLst>
                                            <p:cond delay="0"/>
                                          </p:stCondLst>
                                        </p:cTn>
                                        <p:tgtEl>
                                          <p:spTgt spid="25"/>
                                        </p:tgtEl>
                                        <p:attrNameLst>
                                          <p:attrName>style.visibility</p:attrName>
                                        </p:attrNameLst>
                                      </p:cBhvr>
                                      <p:to>
                                        <p:strVal val="visible"/>
                                      </p:to>
                                    </p:set>
                                    <p:anim calcmode="lin" valueType="num">
                                      <p:cBhvr additive="base">
                                        <p:cTn id="122" dur="3000" fill="hold"/>
                                        <p:tgtEl>
                                          <p:spTgt spid="25"/>
                                        </p:tgtEl>
                                        <p:attrNameLst>
                                          <p:attrName>ppt_x</p:attrName>
                                        </p:attrNameLst>
                                      </p:cBhvr>
                                      <p:tavLst>
                                        <p:tav tm="0">
                                          <p:val>
                                            <p:strVal val="#ppt_x"/>
                                          </p:val>
                                        </p:tav>
                                        <p:tav tm="100000">
                                          <p:val>
                                            <p:strVal val="#ppt_x"/>
                                          </p:val>
                                        </p:tav>
                                      </p:tavLst>
                                    </p:anim>
                                    <p:anim calcmode="lin" valueType="num">
                                      <p:cBhvr additive="base">
                                        <p:cTn id="123" dur="3000" fill="hold"/>
                                        <p:tgtEl>
                                          <p:spTgt spid="25"/>
                                        </p:tgtEl>
                                        <p:attrNameLst>
                                          <p:attrName>ppt_y</p:attrName>
                                        </p:attrNameLst>
                                      </p:cBhvr>
                                      <p:tavLst>
                                        <p:tav tm="0">
                                          <p:val>
                                            <p:strVal val="1+#ppt_h/2"/>
                                          </p:val>
                                        </p:tav>
                                        <p:tav tm="100000">
                                          <p:val>
                                            <p:strVal val="#ppt_y"/>
                                          </p:val>
                                        </p:tav>
                                      </p:tavLst>
                                    </p:anim>
                                  </p:childTnLst>
                                </p:cTn>
                              </p:par>
                            </p:childTnLst>
                          </p:cTn>
                        </p:par>
                        <p:par>
                          <p:cTn id="124" fill="hold">
                            <p:stCondLst>
                              <p:cond delay="72000"/>
                            </p:stCondLst>
                            <p:childTnLst>
                              <p:par>
                                <p:cTn id="125" presetID="2" presetClass="entr" presetSubtype="4" fill="hold" nodeType="afterEffect">
                                  <p:stCondLst>
                                    <p:cond delay="0"/>
                                  </p:stCondLst>
                                  <p:childTnLst>
                                    <p:set>
                                      <p:cBhvr>
                                        <p:cTn id="126" dur="1" fill="hold">
                                          <p:stCondLst>
                                            <p:cond delay="0"/>
                                          </p:stCondLst>
                                        </p:cTn>
                                        <p:tgtEl>
                                          <p:spTgt spid="26"/>
                                        </p:tgtEl>
                                        <p:attrNameLst>
                                          <p:attrName>style.visibility</p:attrName>
                                        </p:attrNameLst>
                                      </p:cBhvr>
                                      <p:to>
                                        <p:strVal val="visible"/>
                                      </p:to>
                                    </p:set>
                                    <p:anim calcmode="lin" valueType="num">
                                      <p:cBhvr additive="base">
                                        <p:cTn id="127" dur="3000" fill="hold"/>
                                        <p:tgtEl>
                                          <p:spTgt spid="26"/>
                                        </p:tgtEl>
                                        <p:attrNameLst>
                                          <p:attrName>ppt_x</p:attrName>
                                        </p:attrNameLst>
                                      </p:cBhvr>
                                      <p:tavLst>
                                        <p:tav tm="0">
                                          <p:val>
                                            <p:strVal val="#ppt_x"/>
                                          </p:val>
                                        </p:tav>
                                        <p:tav tm="100000">
                                          <p:val>
                                            <p:strVal val="#ppt_x"/>
                                          </p:val>
                                        </p:tav>
                                      </p:tavLst>
                                    </p:anim>
                                    <p:anim calcmode="lin" valueType="num">
                                      <p:cBhvr additive="base">
                                        <p:cTn id="128" dur="3000" fill="hold"/>
                                        <p:tgtEl>
                                          <p:spTgt spid="26"/>
                                        </p:tgtEl>
                                        <p:attrNameLst>
                                          <p:attrName>ppt_y</p:attrName>
                                        </p:attrNameLst>
                                      </p:cBhvr>
                                      <p:tavLst>
                                        <p:tav tm="0">
                                          <p:val>
                                            <p:strVal val="1+#ppt_h/2"/>
                                          </p:val>
                                        </p:tav>
                                        <p:tav tm="100000">
                                          <p:val>
                                            <p:strVal val="#ppt_y"/>
                                          </p:val>
                                        </p:tav>
                                      </p:tavLst>
                                    </p:anim>
                                  </p:childTnLst>
                                </p:cTn>
                              </p:par>
                            </p:childTnLst>
                          </p:cTn>
                        </p:par>
                        <p:par>
                          <p:cTn id="129" fill="hold">
                            <p:stCondLst>
                              <p:cond delay="75000"/>
                            </p:stCondLst>
                            <p:childTnLst>
                              <p:par>
                                <p:cTn id="130" presetID="2" presetClass="entr" presetSubtype="4" fill="hold" nodeType="afterEffect">
                                  <p:stCondLst>
                                    <p:cond delay="0"/>
                                  </p:stCondLst>
                                  <p:childTnLst>
                                    <p:set>
                                      <p:cBhvr>
                                        <p:cTn id="131" dur="1" fill="hold">
                                          <p:stCondLst>
                                            <p:cond delay="0"/>
                                          </p:stCondLst>
                                        </p:cTn>
                                        <p:tgtEl>
                                          <p:spTgt spid="27"/>
                                        </p:tgtEl>
                                        <p:attrNameLst>
                                          <p:attrName>style.visibility</p:attrName>
                                        </p:attrNameLst>
                                      </p:cBhvr>
                                      <p:to>
                                        <p:strVal val="visible"/>
                                      </p:to>
                                    </p:set>
                                    <p:anim calcmode="lin" valueType="num">
                                      <p:cBhvr additive="base">
                                        <p:cTn id="132" dur="3000" fill="hold"/>
                                        <p:tgtEl>
                                          <p:spTgt spid="27"/>
                                        </p:tgtEl>
                                        <p:attrNameLst>
                                          <p:attrName>ppt_x</p:attrName>
                                        </p:attrNameLst>
                                      </p:cBhvr>
                                      <p:tavLst>
                                        <p:tav tm="0">
                                          <p:val>
                                            <p:strVal val="#ppt_x"/>
                                          </p:val>
                                        </p:tav>
                                        <p:tav tm="100000">
                                          <p:val>
                                            <p:strVal val="#ppt_x"/>
                                          </p:val>
                                        </p:tav>
                                      </p:tavLst>
                                    </p:anim>
                                    <p:anim calcmode="lin" valueType="num">
                                      <p:cBhvr additive="base">
                                        <p:cTn id="133" dur="3000" fill="hold"/>
                                        <p:tgtEl>
                                          <p:spTgt spid="27"/>
                                        </p:tgtEl>
                                        <p:attrNameLst>
                                          <p:attrName>ppt_y</p:attrName>
                                        </p:attrNameLst>
                                      </p:cBhvr>
                                      <p:tavLst>
                                        <p:tav tm="0">
                                          <p:val>
                                            <p:strVal val="1+#ppt_h/2"/>
                                          </p:val>
                                        </p:tav>
                                        <p:tav tm="100000">
                                          <p:val>
                                            <p:strVal val="#ppt_y"/>
                                          </p:val>
                                        </p:tav>
                                      </p:tavLst>
                                    </p:anim>
                                  </p:childTnLst>
                                </p:cTn>
                              </p:par>
                            </p:childTnLst>
                          </p:cTn>
                        </p:par>
                        <p:par>
                          <p:cTn id="134" fill="hold">
                            <p:stCondLst>
                              <p:cond delay="78000"/>
                            </p:stCondLst>
                            <p:childTnLst>
                              <p:par>
                                <p:cTn id="135" presetID="2" presetClass="entr" presetSubtype="4" fill="hold" nodeType="afterEffect">
                                  <p:stCondLst>
                                    <p:cond delay="0"/>
                                  </p:stCondLst>
                                  <p:childTnLst>
                                    <p:set>
                                      <p:cBhvr>
                                        <p:cTn id="136" dur="1" fill="hold">
                                          <p:stCondLst>
                                            <p:cond delay="0"/>
                                          </p:stCondLst>
                                        </p:cTn>
                                        <p:tgtEl>
                                          <p:spTgt spid="28"/>
                                        </p:tgtEl>
                                        <p:attrNameLst>
                                          <p:attrName>style.visibility</p:attrName>
                                        </p:attrNameLst>
                                      </p:cBhvr>
                                      <p:to>
                                        <p:strVal val="visible"/>
                                      </p:to>
                                    </p:set>
                                    <p:anim calcmode="lin" valueType="num">
                                      <p:cBhvr additive="base">
                                        <p:cTn id="137" dur="3000" fill="hold"/>
                                        <p:tgtEl>
                                          <p:spTgt spid="28"/>
                                        </p:tgtEl>
                                        <p:attrNameLst>
                                          <p:attrName>ppt_x</p:attrName>
                                        </p:attrNameLst>
                                      </p:cBhvr>
                                      <p:tavLst>
                                        <p:tav tm="0">
                                          <p:val>
                                            <p:strVal val="#ppt_x"/>
                                          </p:val>
                                        </p:tav>
                                        <p:tav tm="100000">
                                          <p:val>
                                            <p:strVal val="#ppt_x"/>
                                          </p:val>
                                        </p:tav>
                                      </p:tavLst>
                                    </p:anim>
                                    <p:anim calcmode="lin" valueType="num">
                                      <p:cBhvr additive="base">
                                        <p:cTn id="138" dur="3000" fill="hold"/>
                                        <p:tgtEl>
                                          <p:spTgt spid="28"/>
                                        </p:tgtEl>
                                        <p:attrNameLst>
                                          <p:attrName>ppt_y</p:attrName>
                                        </p:attrNameLst>
                                      </p:cBhvr>
                                      <p:tavLst>
                                        <p:tav tm="0">
                                          <p:val>
                                            <p:strVal val="1+#ppt_h/2"/>
                                          </p:val>
                                        </p:tav>
                                        <p:tav tm="100000">
                                          <p:val>
                                            <p:strVal val="#ppt_y"/>
                                          </p:val>
                                        </p:tav>
                                      </p:tavLst>
                                    </p:anim>
                                  </p:childTnLst>
                                </p:cTn>
                              </p:par>
                            </p:childTnLst>
                          </p:cTn>
                        </p:par>
                        <p:par>
                          <p:cTn id="139" fill="hold">
                            <p:stCondLst>
                              <p:cond delay="81000"/>
                            </p:stCondLst>
                            <p:childTnLst>
                              <p:par>
                                <p:cTn id="140" presetID="2" presetClass="entr" presetSubtype="4" fill="hold" nodeType="afterEffect">
                                  <p:stCondLst>
                                    <p:cond delay="0"/>
                                  </p:stCondLst>
                                  <p:childTnLst>
                                    <p:set>
                                      <p:cBhvr>
                                        <p:cTn id="141" dur="1" fill="hold">
                                          <p:stCondLst>
                                            <p:cond delay="0"/>
                                          </p:stCondLst>
                                        </p:cTn>
                                        <p:tgtEl>
                                          <p:spTgt spid="29"/>
                                        </p:tgtEl>
                                        <p:attrNameLst>
                                          <p:attrName>style.visibility</p:attrName>
                                        </p:attrNameLst>
                                      </p:cBhvr>
                                      <p:to>
                                        <p:strVal val="visible"/>
                                      </p:to>
                                    </p:set>
                                    <p:anim calcmode="lin" valueType="num">
                                      <p:cBhvr additive="base">
                                        <p:cTn id="142" dur="3000" fill="hold"/>
                                        <p:tgtEl>
                                          <p:spTgt spid="29"/>
                                        </p:tgtEl>
                                        <p:attrNameLst>
                                          <p:attrName>ppt_x</p:attrName>
                                        </p:attrNameLst>
                                      </p:cBhvr>
                                      <p:tavLst>
                                        <p:tav tm="0">
                                          <p:val>
                                            <p:strVal val="#ppt_x"/>
                                          </p:val>
                                        </p:tav>
                                        <p:tav tm="100000">
                                          <p:val>
                                            <p:strVal val="#ppt_x"/>
                                          </p:val>
                                        </p:tav>
                                      </p:tavLst>
                                    </p:anim>
                                    <p:anim calcmode="lin" valueType="num">
                                      <p:cBhvr additive="base">
                                        <p:cTn id="143" dur="3000" fill="hold"/>
                                        <p:tgtEl>
                                          <p:spTgt spid="29"/>
                                        </p:tgtEl>
                                        <p:attrNameLst>
                                          <p:attrName>ppt_y</p:attrName>
                                        </p:attrNameLst>
                                      </p:cBhvr>
                                      <p:tavLst>
                                        <p:tav tm="0">
                                          <p:val>
                                            <p:strVal val="1+#ppt_h/2"/>
                                          </p:val>
                                        </p:tav>
                                        <p:tav tm="100000">
                                          <p:val>
                                            <p:strVal val="#ppt_y"/>
                                          </p:val>
                                        </p:tav>
                                      </p:tavLst>
                                    </p:anim>
                                  </p:childTnLst>
                                </p:cTn>
                              </p:par>
                            </p:childTnLst>
                          </p:cTn>
                        </p:par>
                        <p:par>
                          <p:cTn id="144" fill="hold">
                            <p:stCondLst>
                              <p:cond delay="84000"/>
                            </p:stCondLst>
                            <p:childTnLst>
                              <p:par>
                                <p:cTn id="145" presetID="2" presetClass="entr" presetSubtype="4" fill="hold" nodeType="afterEffect">
                                  <p:stCondLst>
                                    <p:cond delay="0"/>
                                  </p:stCondLst>
                                  <p:childTnLst>
                                    <p:set>
                                      <p:cBhvr>
                                        <p:cTn id="146" dur="1" fill="hold">
                                          <p:stCondLst>
                                            <p:cond delay="0"/>
                                          </p:stCondLst>
                                        </p:cTn>
                                        <p:tgtEl>
                                          <p:spTgt spid="30"/>
                                        </p:tgtEl>
                                        <p:attrNameLst>
                                          <p:attrName>style.visibility</p:attrName>
                                        </p:attrNameLst>
                                      </p:cBhvr>
                                      <p:to>
                                        <p:strVal val="visible"/>
                                      </p:to>
                                    </p:set>
                                    <p:anim calcmode="lin" valueType="num">
                                      <p:cBhvr additive="base">
                                        <p:cTn id="147" dur="3000" fill="hold"/>
                                        <p:tgtEl>
                                          <p:spTgt spid="30"/>
                                        </p:tgtEl>
                                        <p:attrNameLst>
                                          <p:attrName>ppt_x</p:attrName>
                                        </p:attrNameLst>
                                      </p:cBhvr>
                                      <p:tavLst>
                                        <p:tav tm="0">
                                          <p:val>
                                            <p:strVal val="#ppt_x"/>
                                          </p:val>
                                        </p:tav>
                                        <p:tav tm="100000">
                                          <p:val>
                                            <p:strVal val="#ppt_x"/>
                                          </p:val>
                                        </p:tav>
                                      </p:tavLst>
                                    </p:anim>
                                    <p:anim calcmode="lin" valueType="num">
                                      <p:cBhvr additive="base">
                                        <p:cTn id="148" dur="3000" fill="hold"/>
                                        <p:tgtEl>
                                          <p:spTgt spid="30"/>
                                        </p:tgtEl>
                                        <p:attrNameLst>
                                          <p:attrName>ppt_y</p:attrName>
                                        </p:attrNameLst>
                                      </p:cBhvr>
                                      <p:tavLst>
                                        <p:tav tm="0">
                                          <p:val>
                                            <p:strVal val="1+#ppt_h/2"/>
                                          </p:val>
                                        </p:tav>
                                        <p:tav tm="100000">
                                          <p:val>
                                            <p:strVal val="#ppt_y"/>
                                          </p:val>
                                        </p:tav>
                                      </p:tavLst>
                                    </p:anim>
                                  </p:childTnLst>
                                </p:cTn>
                              </p:par>
                            </p:childTnLst>
                          </p:cTn>
                        </p:par>
                        <p:par>
                          <p:cTn id="149" fill="hold">
                            <p:stCondLst>
                              <p:cond delay="87000"/>
                            </p:stCondLst>
                            <p:childTnLst>
                              <p:par>
                                <p:cTn id="150" presetID="2" presetClass="entr" presetSubtype="4" fill="hold" nodeType="afterEffect">
                                  <p:stCondLst>
                                    <p:cond delay="0"/>
                                  </p:stCondLst>
                                  <p:childTnLst>
                                    <p:set>
                                      <p:cBhvr>
                                        <p:cTn id="151" dur="1" fill="hold">
                                          <p:stCondLst>
                                            <p:cond delay="0"/>
                                          </p:stCondLst>
                                        </p:cTn>
                                        <p:tgtEl>
                                          <p:spTgt spid="31"/>
                                        </p:tgtEl>
                                        <p:attrNameLst>
                                          <p:attrName>style.visibility</p:attrName>
                                        </p:attrNameLst>
                                      </p:cBhvr>
                                      <p:to>
                                        <p:strVal val="visible"/>
                                      </p:to>
                                    </p:set>
                                    <p:anim calcmode="lin" valueType="num">
                                      <p:cBhvr additive="base">
                                        <p:cTn id="152" dur="3000" fill="hold"/>
                                        <p:tgtEl>
                                          <p:spTgt spid="31"/>
                                        </p:tgtEl>
                                        <p:attrNameLst>
                                          <p:attrName>ppt_x</p:attrName>
                                        </p:attrNameLst>
                                      </p:cBhvr>
                                      <p:tavLst>
                                        <p:tav tm="0">
                                          <p:val>
                                            <p:strVal val="#ppt_x"/>
                                          </p:val>
                                        </p:tav>
                                        <p:tav tm="100000">
                                          <p:val>
                                            <p:strVal val="#ppt_x"/>
                                          </p:val>
                                        </p:tav>
                                      </p:tavLst>
                                    </p:anim>
                                    <p:anim calcmode="lin" valueType="num">
                                      <p:cBhvr additive="base">
                                        <p:cTn id="153" dur="3000" fill="hold"/>
                                        <p:tgtEl>
                                          <p:spTgt spid="31"/>
                                        </p:tgtEl>
                                        <p:attrNameLst>
                                          <p:attrName>ppt_y</p:attrName>
                                        </p:attrNameLst>
                                      </p:cBhvr>
                                      <p:tavLst>
                                        <p:tav tm="0">
                                          <p:val>
                                            <p:strVal val="1+#ppt_h/2"/>
                                          </p:val>
                                        </p:tav>
                                        <p:tav tm="100000">
                                          <p:val>
                                            <p:strVal val="#ppt_y"/>
                                          </p:val>
                                        </p:tav>
                                      </p:tavLst>
                                    </p:anim>
                                  </p:childTnLst>
                                </p:cTn>
                              </p:par>
                            </p:childTnLst>
                          </p:cTn>
                        </p:par>
                        <p:par>
                          <p:cTn id="154" fill="hold">
                            <p:stCondLst>
                              <p:cond delay="90000"/>
                            </p:stCondLst>
                            <p:childTnLst>
                              <p:par>
                                <p:cTn id="155" presetID="2" presetClass="entr" presetSubtype="4" fill="hold" nodeType="afterEffect">
                                  <p:stCondLst>
                                    <p:cond delay="0"/>
                                  </p:stCondLst>
                                  <p:childTnLst>
                                    <p:set>
                                      <p:cBhvr>
                                        <p:cTn id="156" dur="1" fill="hold">
                                          <p:stCondLst>
                                            <p:cond delay="0"/>
                                          </p:stCondLst>
                                        </p:cTn>
                                        <p:tgtEl>
                                          <p:spTgt spid="32"/>
                                        </p:tgtEl>
                                        <p:attrNameLst>
                                          <p:attrName>style.visibility</p:attrName>
                                        </p:attrNameLst>
                                      </p:cBhvr>
                                      <p:to>
                                        <p:strVal val="visible"/>
                                      </p:to>
                                    </p:set>
                                    <p:anim calcmode="lin" valueType="num">
                                      <p:cBhvr additive="base">
                                        <p:cTn id="157" dur="3000" fill="hold"/>
                                        <p:tgtEl>
                                          <p:spTgt spid="32"/>
                                        </p:tgtEl>
                                        <p:attrNameLst>
                                          <p:attrName>ppt_x</p:attrName>
                                        </p:attrNameLst>
                                      </p:cBhvr>
                                      <p:tavLst>
                                        <p:tav tm="0">
                                          <p:val>
                                            <p:strVal val="#ppt_x"/>
                                          </p:val>
                                        </p:tav>
                                        <p:tav tm="100000">
                                          <p:val>
                                            <p:strVal val="#ppt_x"/>
                                          </p:val>
                                        </p:tav>
                                      </p:tavLst>
                                    </p:anim>
                                    <p:anim calcmode="lin" valueType="num">
                                      <p:cBhvr additive="base">
                                        <p:cTn id="158" dur="3000" fill="hold"/>
                                        <p:tgtEl>
                                          <p:spTgt spid="32"/>
                                        </p:tgtEl>
                                        <p:attrNameLst>
                                          <p:attrName>ppt_y</p:attrName>
                                        </p:attrNameLst>
                                      </p:cBhvr>
                                      <p:tavLst>
                                        <p:tav tm="0">
                                          <p:val>
                                            <p:strVal val="1+#ppt_h/2"/>
                                          </p:val>
                                        </p:tav>
                                        <p:tav tm="100000">
                                          <p:val>
                                            <p:strVal val="#ppt_y"/>
                                          </p:val>
                                        </p:tav>
                                      </p:tavLst>
                                    </p:anim>
                                  </p:childTnLst>
                                </p:cTn>
                              </p:par>
                            </p:childTnLst>
                          </p:cTn>
                        </p:par>
                        <p:par>
                          <p:cTn id="159" fill="hold">
                            <p:stCondLst>
                              <p:cond delay="93000"/>
                            </p:stCondLst>
                            <p:childTnLst>
                              <p:par>
                                <p:cTn id="160" presetID="2" presetClass="entr" presetSubtype="4" fill="hold" nodeType="afterEffect">
                                  <p:stCondLst>
                                    <p:cond delay="0"/>
                                  </p:stCondLst>
                                  <p:childTnLst>
                                    <p:set>
                                      <p:cBhvr>
                                        <p:cTn id="161" dur="1" fill="hold">
                                          <p:stCondLst>
                                            <p:cond delay="0"/>
                                          </p:stCondLst>
                                        </p:cTn>
                                        <p:tgtEl>
                                          <p:spTgt spid="33"/>
                                        </p:tgtEl>
                                        <p:attrNameLst>
                                          <p:attrName>style.visibility</p:attrName>
                                        </p:attrNameLst>
                                      </p:cBhvr>
                                      <p:to>
                                        <p:strVal val="visible"/>
                                      </p:to>
                                    </p:set>
                                    <p:anim calcmode="lin" valueType="num">
                                      <p:cBhvr additive="base">
                                        <p:cTn id="162" dur="3000" fill="hold"/>
                                        <p:tgtEl>
                                          <p:spTgt spid="33"/>
                                        </p:tgtEl>
                                        <p:attrNameLst>
                                          <p:attrName>ppt_x</p:attrName>
                                        </p:attrNameLst>
                                      </p:cBhvr>
                                      <p:tavLst>
                                        <p:tav tm="0">
                                          <p:val>
                                            <p:strVal val="#ppt_x"/>
                                          </p:val>
                                        </p:tav>
                                        <p:tav tm="100000">
                                          <p:val>
                                            <p:strVal val="#ppt_x"/>
                                          </p:val>
                                        </p:tav>
                                      </p:tavLst>
                                    </p:anim>
                                    <p:anim calcmode="lin" valueType="num">
                                      <p:cBhvr additive="base">
                                        <p:cTn id="163" dur="3000" fill="hold"/>
                                        <p:tgtEl>
                                          <p:spTgt spid="33"/>
                                        </p:tgtEl>
                                        <p:attrNameLst>
                                          <p:attrName>ppt_y</p:attrName>
                                        </p:attrNameLst>
                                      </p:cBhvr>
                                      <p:tavLst>
                                        <p:tav tm="0">
                                          <p:val>
                                            <p:strVal val="1+#ppt_h/2"/>
                                          </p:val>
                                        </p:tav>
                                        <p:tav tm="100000">
                                          <p:val>
                                            <p:strVal val="#ppt_y"/>
                                          </p:val>
                                        </p:tav>
                                      </p:tavLst>
                                    </p:anim>
                                  </p:childTnLst>
                                </p:cTn>
                              </p:par>
                            </p:childTnLst>
                          </p:cTn>
                        </p:par>
                        <p:par>
                          <p:cTn id="164" fill="hold">
                            <p:stCondLst>
                              <p:cond delay="96000"/>
                            </p:stCondLst>
                            <p:childTnLst>
                              <p:par>
                                <p:cTn id="165" presetID="2" presetClass="entr" presetSubtype="4" fill="hold" nodeType="afterEffect">
                                  <p:stCondLst>
                                    <p:cond delay="0"/>
                                  </p:stCondLst>
                                  <p:childTnLst>
                                    <p:set>
                                      <p:cBhvr>
                                        <p:cTn id="166" dur="1" fill="hold">
                                          <p:stCondLst>
                                            <p:cond delay="0"/>
                                          </p:stCondLst>
                                        </p:cTn>
                                        <p:tgtEl>
                                          <p:spTgt spid="34"/>
                                        </p:tgtEl>
                                        <p:attrNameLst>
                                          <p:attrName>style.visibility</p:attrName>
                                        </p:attrNameLst>
                                      </p:cBhvr>
                                      <p:to>
                                        <p:strVal val="visible"/>
                                      </p:to>
                                    </p:set>
                                    <p:anim calcmode="lin" valueType="num">
                                      <p:cBhvr additive="base">
                                        <p:cTn id="167" dur="3000" fill="hold"/>
                                        <p:tgtEl>
                                          <p:spTgt spid="34"/>
                                        </p:tgtEl>
                                        <p:attrNameLst>
                                          <p:attrName>ppt_x</p:attrName>
                                        </p:attrNameLst>
                                      </p:cBhvr>
                                      <p:tavLst>
                                        <p:tav tm="0">
                                          <p:val>
                                            <p:strVal val="#ppt_x"/>
                                          </p:val>
                                        </p:tav>
                                        <p:tav tm="100000">
                                          <p:val>
                                            <p:strVal val="#ppt_x"/>
                                          </p:val>
                                        </p:tav>
                                      </p:tavLst>
                                    </p:anim>
                                    <p:anim calcmode="lin" valueType="num">
                                      <p:cBhvr additive="base">
                                        <p:cTn id="168" dur="3000" fill="hold"/>
                                        <p:tgtEl>
                                          <p:spTgt spid="34"/>
                                        </p:tgtEl>
                                        <p:attrNameLst>
                                          <p:attrName>ppt_y</p:attrName>
                                        </p:attrNameLst>
                                      </p:cBhvr>
                                      <p:tavLst>
                                        <p:tav tm="0">
                                          <p:val>
                                            <p:strVal val="1+#ppt_h/2"/>
                                          </p:val>
                                        </p:tav>
                                        <p:tav tm="100000">
                                          <p:val>
                                            <p:strVal val="#ppt_y"/>
                                          </p:val>
                                        </p:tav>
                                      </p:tavLst>
                                    </p:anim>
                                  </p:childTnLst>
                                </p:cTn>
                              </p:par>
                            </p:childTnLst>
                          </p:cTn>
                        </p:par>
                        <p:par>
                          <p:cTn id="169" fill="hold">
                            <p:stCondLst>
                              <p:cond delay="99000"/>
                            </p:stCondLst>
                            <p:childTnLst>
                              <p:par>
                                <p:cTn id="170" presetID="2" presetClass="entr" presetSubtype="4" fill="hold" nodeType="afterEffect">
                                  <p:stCondLst>
                                    <p:cond delay="0"/>
                                  </p:stCondLst>
                                  <p:childTnLst>
                                    <p:set>
                                      <p:cBhvr>
                                        <p:cTn id="171" dur="1" fill="hold">
                                          <p:stCondLst>
                                            <p:cond delay="0"/>
                                          </p:stCondLst>
                                        </p:cTn>
                                        <p:tgtEl>
                                          <p:spTgt spid="35"/>
                                        </p:tgtEl>
                                        <p:attrNameLst>
                                          <p:attrName>style.visibility</p:attrName>
                                        </p:attrNameLst>
                                      </p:cBhvr>
                                      <p:to>
                                        <p:strVal val="visible"/>
                                      </p:to>
                                    </p:set>
                                    <p:anim calcmode="lin" valueType="num">
                                      <p:cBhvr additive="base">
                                        <p:cTn id="172" dur="3000" fill="hold"/>
                                        <p:tgtEl>
                                          <p:spTgt spid="35"/>
                                        </p:tgtEl>
                                        <p:attrNameLst>
                                          <p:attrName>ppt_x</p:attrName>
                                        </p:attrNameLst>
                                      </p:cBhvr>
                                      <p:tavLst>
                                        <p:tav tm="0">
                                          <p:val>
                                            <p:strVal val="#ppt_x"/>
                                          </p:val>
                                        </p:tav>
                                        <p:tav tm="100000">
                                          <p:val>
                                            <p:strVal val="#ppt_x"/>
                                          </p:val>
                                        </p:tav>
                                      </p:tavLst>
                                    </p:anim>
                                    <p:anim calcmode="lin" valueType="num">
                                      <p:cBhvr additive="base">
                                        <p:cTn id="173" dur="3000" fill="hold"/>
                                        <p:tgtEl>
                                          <p:spTgt spid="35"/>
                                        </p:tgtEl>
                                        <p:attrNameLst>
                                          <p:attrName>ppt_y</p:attrName>
                                        </p:attrNameLst>
                                      </p:cBhvr>
                                      <p:tavLst>
                                        <p:tav tm="0">
                                          <p:val>
                                            <p:strVal val="1+#ppt_h/2"/>
                                          </p:val>
                                        </p:tav>
                                        <p:tav tm="100000">
                                          <p:val>
                                            <p:strVal val="#ppt_y"/>
                                          </p:val>
                                        </p:tav>
                                      </p:tavLst>
                                    </p:anim>
                                  </p:childTnLst>
                                </p:cTn>
                              </p:par>
                            </p:childTnLst>
                          </p:cTn>
                        </p:par>
                        <p:par>
                          <p:cTn id="174" fill="hold">
                            <p:stCondLst>
                              <p:cond delay="102000"/>
                            </p:stCondLst>
                            <p:childTnLst>
                              <p:par>
                                <p:cTn id="175" presetID="2" presetClass="entr" presetSubtype="4" fill="hold" nodeType="afterEffect">
                                  <p:stCondLst>
                                    <p:cond delay="0"/>
                                  </p:stCondLst>
                                  <p:childTnLst>
                                    <p:set>
                                      <p:cBhvr>
                                        <p:cTn id="176" dur="1" fill="hold">
                                          <p:stCondLst>
                                            <p:cond delay="0"/>
                                          </p:stCondLst>
                                        </p:cTn>
                                        <p:tgtEl>
                                          <p:spTgt spid="36"/>
                                        </p:tgtEl>
                                        <p:attrNameLst>
                                          <p:attrName>style.visibility</p:attrName>
                                        </p:attrNameLst>
                                      </p:cBhvr>
                                      <p:to>
                                        <p:strVal val="visible"/>
                                      </p:to>
                                    </p:set>
                                    <p:anim calcmode="lin" valueType="num">
                                      <p:cBhvr additive="base">
                                        <p:cTn id="177" dur="3000" fill="hold"/>
                                        <p:tgtEl>
                                          <p:spTgt spid="36"/>
                                        </p:tgtEl>
                                        <p:attrNameLst>
                                          <p:attrName>ppt_x</p:attrName>
                                        </p:attrNameLst>
                                      </p:cBhvr>
                                      <p:tavLst>
                                        <p:tav tm="0">
                                          <p:val>
                                            <p:strVal val="#ppt_x"/>
                                          </p:val>
                                        </p:tav>
                                        <p:tav tm="100000">
                                          <p:val>
                                            <p:strVal val="#ppt_x"/>
                                          </p:val>
                                        </p:tav>
                                      </p:tavLst>
                                    </p:anim>
                                    <p:anim calcmode="lin" valueType="num">
                                      <p:cBhvr additive="base">
                                        <p:cTn id="178" dur="3000" fill="hold"/>
                                        <p:tgtEl>
                                          <p:spTgt spid="36"/>
                                        </p:tgtEl>
                                        <p:attrNameLst>
                                          <p:attrName>ppt_y</p:attrName>
                                        </p:attrNameLst>
                                      </p:cBhvr>
                                      <p:tavLst>
                                        <p:tav tm="0">
                                          <p:val>
                                            <p:strVal val="1+#ppt_h/2"/>
                                          </p:val>
                                        </p:tav>
                                        <p:tav tm="100000">
                                          <p:val>
                                            <p:strVal val="#ppt_y"/>
                                          </p:val>
                                        </p:tav>
                                      </p:tavLst>
                                    </p:anim>
                                  </p:childTnLst>
                                </p:cTn>
                              </p:par>
                            </p:childTnLst>
                          </p:cTn>
                        </p:par>
                        <p:par>
                          <p:cTn id="179" fill="hold">
                            <p:stCondLst>
                              <p:cond delay="105000"/>
                            </p:stCondLst>
                            <p:childTnLst>
                              <p:par>
                                <p:cTn id="180" presetID="2" presetClass="entr" presetSubtype="4" fill="hold" nodeType="afterEffect">
                                  <p:stCondLst>
                                    <p:cond delay="0"/>
                                  </p:stCondLst>
                                  <p:childTnLst>
                                    <p:set>
                                      <p:cBhvr>
                                        <p:cTn id="181" dur="1" fill="hold">
                                          <p:stCondLst>
                                            <p:cond delay="0"/>
                                          </p:stCondLst>
                                        </p:cTn>
                                        <p:tgtEl>
                                          <p:spTgt spid="37"/>
                                        </p:tgtEl>
                                        <p:attrNameLst>
                                          <p:attrName>style.visibility</p:attrName>
                                        </p:attrNameLst>
                                      </p:cBhvr>
                                      <p:to>
                                        <p:strVal val="visible"/>
                                      </p:to>
                                    </p:set>
                                    <p:anim calcmode="lin" valueType="num">
                                      <p:cBhvr additive="base">
                                        <p:cTn id="182" dur="3000" fill="hold"/>
                                        <p:tgtEl>
                                          <p:spTgt spid="37"/>
                                        </p:tgtEl>
                                        <p:attrNameLst>
                                          <p:attrName>ppt_x</p:attrName>
                                        </p:attrNameLst>
                                      </p:cBhvr>
                                      <p:tavLst>
                                        <p:tav tm="0">
                                          <p:val>
                                            <p:strVal val="#ppt_x"/>
                                          </p:val>
                                        </p:tav>
                                        <p:tav tm="100000">
                                          <p:val>
                                            <p:strVal val="#ppt_x"/>
                                          </p:val>
                                        </p:tav>
                                      </p:tavLst>
                                    </p:anim>
                                    <p:anim calcmode="lin" valueType="num">
                                      <p:cBhvr additive="base">
                                        <p:cTn id="183" dur="3000" fill="hold"/>
                                        <p:tgtEl>
                                          <p:spTgt spid="37"/>
                                        </p:tgtEl>
                                        <p:attrNameLst>
                                          <p:attrName>ppt_y</p:attrName>
                                        </p:attrNameLst>
                                      </p:cBhvr>
                                      <p:tavLst>
                                        <p:tav tm="0">
                                          <p:val>
                                            <p:strVal val="1+#ppt_h/2"/>
                                          </p:val>
                                        </p:tav>
                                        <p:tav tm="100000">
                                          <p:val>
                                            <p:strVal val="#ppt_y"/>
                                          </p:val>
                                        </p:tav>
                                      </p:tavLst>
                                    </p:anim>
                                  </p:childTnLst>
                                </p:cTn>
                              </p:par>
                            </p:childTnLst>
                          </p:cTn>
                        </p:par>
                        <p:par>
                          <p:cTn id="184" fill="hold">
                            <p:stCondLst>
                              <p:cond delay="108000"/>
                            </p:stCondLst>
                            <p:childTnLst>
                              <p:par>
                                <p:cTn id="185" presetID="2" presetClass="entr" presetSubtype="4" fill="hold" nodeType="afterEffect">
                                  <p:stCondLst>
                                    <p:cond delay="0"/>
                                  </p:stCondLst>
                                  <p:childTnLst>
                                    <p:set>
                                      <p:cBhvr>
                                        <p:cTn id="186" dur="1" fill="hold">
                                          <p:stCondLst>
                                            <p:cond delay="0"/>
                                          </p:stCondLst>
                                        </p:cTn>
                                        <p:tgtEl>
                                          <p:spTgt spid="38"/>
                                        </p:tgtEl>
                                        <p:attrNameLst>
                                          <p:attrName>style.visibility</p:attrName>
                                        </p:attrNameLst>
                                      </p:cBhvr>
                                      <p:to>
                                        <p:strVal val="visible"/>
                                      </p:to>
                                    </p:set>
                                    <p:anim calcmode="lin" valueType="num">
                                      <p:cBhvr additive="base">
                                        <p:cTn id="187" dur="3000" fill="hold"/>
                                        <p:tgtEl>
                                          <p:spTgt spid="38"/>
                                        </p:tgtEl>
                                        <p:attrNameLst>
                                          <p:attrName>ppt_x</p:attrName>
                                        </p:attrNameLst>
                                      </p:cBhvr>
                                      <p:tavLst>
                                        <p:tav tm="0">
                                          <p:val>
                                            <p:strVal val="#ppt_x"/>
                                          </p:val>
                                        </p:tav>
                                        <p:tav tm="100000">
                                          <p:val>
                                            <p:strVal val="#ppt_x"/>
                                          </p:val>
                                        </p:tav>
                                      </p:tavLst>
                                    </p:anim>
                                    <p:anim calcmode="lin" valueType="num">
                                      <p:cBhvr additive="base">
                                        <p:cTn id="188" dur="3000" fill="hold"/>
                                        <p:tgtEl>
                                          <p:spTgt spid="38"/>
                                        </p:tgtEl>
                                        <p:attrNameLst>
                                          <p:attrName>ppt_y</p:attrName>
                                        </p:attrNameLst>
                                      </p:cBhvr>
                                      <p:tavLst>
                                        <p:tav tm="0">
                                          <p:val>
                                            <p:strVal val="1+#ppt_h/2"/>
                                          </p:val>
                                        </p:tav>
                                        <p:tav tm="100000">
                                          <p:val>
                                            <p:strVal val="#ppt_y"/>
                                          </p:val>
                                        </p:tav>
                                      </p:tavLst>
                                    </p:anim>
                                  </p:childTnLst>
                                </p:cTn>
                              </p:par>
                            </p:childTnLst>
                          </p:cTn>
                        </p:par>
                        <p:par>
                          <p:cTn id="189" fill="hold">
                            <p:stCondLst>
                              <p:cond delay="111000"/>
                            </p:stCondLst>
                            <p:childTnLst>
                              <p:par>
                                <p:cTn id="190" presetID="2" presetClass="entr" presetSubtype="4" fill="hold" nodeType="afterEffect">
                                  <p:stCondLst>
                                    <p:cond delay="0"/>
                                  </p:stCondLst>
                                  <p:childTnLst>
                                    <p:set>
                                      <p:cBhvr>
                                        <p:cTn id="191" dur="1" fill="hold">
                                          <p:stCondLst>
                                            <p:cond delay="0"/>
                                          </p:stCondLst>
                                        </p:cTn>
                                        <p:tgtEl>
                                          <p:spTgt spid="39"/>
                                        </p:tgtEl>
                                        <p:attrNameLst>
                                          <p:attrName>style.visibility</p:attrName>
                                        </p:attrNameLst>
                                      </p:cBhvr>
                                      <p:to>
                                        <p:strVal val="visible"/>
                                      </p:to>
                                    </p:set>
                                    <p:anim calcmode="lin" valueType="num">
                                      <p:cBhvr additive="base">
                                        <p:cTn id="192" dur="3000" fill="hold"/>
                                        <p:tgtEl>
                                          <p:spTgt spid="39"/>
                                        </p:tgtEl>
                                        <p:attrNameLst>
                                          <p:attrName>ppt_x</p:attrName>
                                        </p:attrNameLst>
                                      </p:cBhvr>
                                      <p:tavLst>
                                        <p:tav tm="0">
                                          <p:val>
                                            <p:strVal val="#ppt_x"/>
                                          </p:val>
                                        </p:tav>
                                        <p:tav tm="100000">
                                          <p:val>
                                            <p:strVal val="#ppt_x"/>
                                          </p:val>
                                        </p:tav>
                                      </p:tavLst>
                                    </p:anim>
                                    <p:anim calcmode="lin" valueType="num">
                                      <p:cBhvr additive="base">
                                        <p:cTn id="193" dur="3000" fill="hold"/>
                                        <p:tgtEl>
                                          <p:spTgt spid="39"/>
                                        </p:tgtEl>
                                        <p:attrNameLst>
                                          <p:attrName>ppt_y</p:attrName>
                                        </p:attrNameLst>
                                      </p:cBhvr>
                                      <p:tavLst>
                                        <p:tav tm="0">
                                          <p:val>
                                            <p:strVal val="1+#ppt_h/2"/>
                                          </p:val>
                                        </p:tav>
                                        <p:tav tm="100000">
                                          <p:val>
                                            <p:strVal val="#ppt_y"/>
                                          </p:val>
                                        </p:tav>
                                      </p:tavLst>
                                    </p:anim>
                                  </p:childTnLst>
                                </p:cTn>
                              </p:par>
                            </p:childTnLst>
                          </p:cTn>
                        </p:par>
                        <p:par>
                          <p:cTn id="194" fill="hold">
                            <p:stCondLst>
                              <p:cond delay="114000"/>
                            </p:stCondLst>
                            <p:childTnLst>
                              <p:par>
                                <p:cTn id="195" presetID="2" presetClass="entr" presetSubtype="4" fill="hold" nodeType="afterEffect">
                                  <p:stCondLst>
                                    <p:cond delay="0"/>
                                  </p:stCondLst>
                                  <p:childTnLst>
                                    <p:set>
                                      <p:cBhvr>
                                        <p:cTn id="196" dur="1" fill="hold">
                                          <p:stCondLst>
                                            <p:cond delay="0"/>
                                          </p:stCondLst>
                                        </p:cTn>
                                        <p:tgtEl>
                                          <p:spTgt spid="40"/>
                                        </p:tgtEl>
                                        <p:attrNameLst>
                                          <p:attrName>style.visibility</p:attrName>
                                        </p:attrNameLst>
                                      </p:cBhvr>
                                      <p:to>
                                        <p:strVal val="visible"/>
                                      </p:to>
                                    </p:set>
                                    <p:anim calcmode="lin" valueType="num">
                                      <p:cBhvr additive="base">
                                        <p:cTn id="197" dur="3000" fill="hold"/>
                                        <p:tgtEl>
                                          <p:spTgt spid="40"/>
                                        </p:tgtEl>
                                        <p:attrNameLst>
                                          <p:attrName>ppt_x</p:attrName>
                                        </p:attrNameLst>
                                      </p:cBhvr>
                                      <p:tavLst>
                                        <p:tav tm="0">
                                          <p:val>
                                            <p:strVal val="#ppt_x"/>
                                          </p:val>
                                        </p:tav>
                                        <p:tav tm="100000">
                                          <p:val>
                                            <p:strVal val="#ppt_x"/>
                                          </p:val>
                                        </p:tav>
                                      </p:tavLst>
                                    </p:anim>
                                    <p:anim calcmode="lin" valueType="num">
                                      <p:cBhvr additive="base">
                                        <p:cTn id="198" dur="3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27906"/>
            <a:ext cx="11225462" cy="1325563"/>
          </a:xfrm>
        </p:spPr>
        <p:txBody>
          <a:bodyPr>
            <a:normAutofit/>
          </a:bodyPr>
          <a:lstStyle/>
          <a:p>
            <a:pPr algn="ctr"/>
            <a:r>
              <a:rPr lang="en-CA" sz="6000" b="1">
                <a:solidFill>
                  <a:srgbClr val="FF9214"/>
                </a:solidFill>
              </a:rPr>
              <a:t>A Bit of History</a:t>
            </a:r>
          </a:p>
        </p:txBody>
      </p:sp>
      <p:sp>
        <p:nvSpPr>
          <p:cNvPr id="3" name="Content Placeholder 2"/>
          <p:cNvSpPr>
            <a:spLocks noGrp="1"/>
          </p:cNvSpPr>
          <p:nvPr>
            <p:ph idx="1"/>
          </p:nvPr>
        </p:nvSpPr>
        <p:spPr>
          <a:xfrm>
            <a:off x="457201" y="2054431"/>
            <a:ext cx="11225461" cy="3954483"/>
          </a:xfrm>
        </p:spPr>
        <p:txBody>
          <a:bodyPr>
            <a:normAutofit/>
          </a:bodyPr>
          <a:lstStyle/>
          <a:p>
            <a:pPr marL="0" indent="0">
              <a:buNone/>
            </a:pPr>
            <a:r>
              <a:rPr lang="en-CA" b="1"/>
              <a:t>Back in the 60’s - </a:t>
            </a:r>
            <a:r>
              <a:rPr lang="en-CA"/>
              <a:t>Kit Services begins out of a car trunk in shoe boxes</a:t>
            </a:r>
          </a:p>
          <a:p>
            <a:pPr marL="0" indent="0">
              <a:buNone/>
            </a:pPr>
            <a:r>
              <a:rPr lang="en-CA" b="1"/>
              <a:t>Back in the 70’s - </a:t>
            </a:r>
            <a:r>
              <a:rPr lang="en-CA"/>
              <a:t>First physical location in a school, then several moves</a:t>
            </a:r>
          </a:p>
          <a:p>
            <a:pPr marL="0" indent="0">
              <a:buNone/>
            </a:pPr>
            <a:r>
              <a:rPr lang="en-CA" b="1"/>
              <a:t>1999 - </a:t>
            </a:r>
            <a:r>
              <a:rPr lang="en-CA"/>
              <a:t>Kit Services established at Crestwood School, moves to King George (2012), Education Centre (2014)</a:t>
            </a:r>
          </a:p>
          <a:p>
            <a:pPr marL="0" indent="0">
              <a:buNone/>
            </a:pPr>
            <a:r>
              <a:rPr lang="en-CA" sz="1000"/>
              <a:t>Photos courtesy:  Raise the Hammer, The Spectator, Hamilton News.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48908"/>
            <a:ext cx="2330938" cy="17482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399" y="4322975"/>
            <a:ext cx="1721094" cy="16866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173" y="3967904"/>
            <a:ext cx="3288996" cy="22292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1354" y="4322302"/>
            <a:ext cx="2509038" cy="187480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0392" y="4031672"/>
            <a:ext cx="1575779" cy="1575779"/>
          </a:xfrm>
          <a:prstGeom prst="rect">
            <a:avLst/>
          </a:prstGeom>
        </p:spPr>
      </p:pic>
    </p:spTree>
    <p:extLst>
      <p:ext uri="{BB962C8B-B14F-4D97-AF65-F5344CB8AC3E}">
        <p14:creationId xmlns:p14="http://schemas.microsoft.com/office/powerpoint/2010/main" val="2085280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WDS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WDSB" id="{10AE1E55-C7E3-45FA-AB7F-B98DDCC74A7A}" vid="{21849D6A-B256-4B0E-99F1-6E33688660F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27F27AB28E284399E81B0E6B649E8B" ma:contentTypeVersion="2" ma:contentTypeDescription="Create a new document." ma:contentTypeScope="" ma:versionID="c3180b1b3510727a723f8c82d9658841">
  <xsd:schema xmlns:xsd="http://www.w3.org/2001/XMLSchema" xmlns:xs="http://www.w3.org/2001/XMLSchema" xmlns:p="http://schemas.microsoft.com/office/2006/metadata/properties" xmlns:ns2="bf69b589-4df6-4574-bde0-2c073cc48901" targetNamespace="http://schemas.microsoft.com/office/2006/metadata/properties" ma:root="true" ma:fieldsID="56efc004bb2d15c4c5862754f37fffa1" ns2:_="">
    <xsd:import namespace="bf69b589-4df6-4574-bde0-2c073cc48901"/>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69b589-4df6-4574-bde0-2c073cc4890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f69b589-4df6-4574-bde0-2c073cc48901">
      <UserInfo>
        <DisplayName>Sue Dunlop [Staff]</DisplayName>
        <AccountId>258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CC575D-6804-4A0B-97C4-90C36AC7E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69b589-4df6-4574-bde0-2c073cc489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E0CFF7-E82F-4BE4-B43F-C49CB5C4E1DA}">
  <ds:schemaRefs>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bf69b589-4df6-4574-bde0-2c073cc48901"/>
    <ds:schemaRef ds:uri="http://purl.org/dc/elements/1.1/"/>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65ECD275-5FBF-4282-A54D-781D3BF365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3603</TotalTime>
  <Words>3428</Words>
  <Application>Microsoft Office PowerPoint</Application>
  <PresentationFormat>Widescreen</PresentationFormat>
  <Paragraphs>520</Paragraphs>
  <Slides>38</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Calibri Light</vt:lpstr>
      <vt:lpstr>ITC Legacy Sans Std Book</vt:lpstr>
      <vt:lpstr>Office Theme</vt:lpstr>
      <vt:lpstr>HWDSB</vt:lpstr>
      <vt:lpstr> Reimagining the Discovery Centre </vt:lpstr>
      <vt:lpstr>PowerPoint Presentation</vt:lpstr>
      <vt:lpstr>            Colleen Stinson cstinson@hwdsb.on.ca  Senior Learning Commons Technician, Discovery Centre, Hamilton Wentworth District School Board   Donna Millard  dmillard@hwdsb.on.ca  Supervisor, System Learning Commons and Training, Hamilton Wentworth District School Board </vt:lpstr>
      <vt:lpstr>   Today’s Agenda </vt:lpstr>
      <vt:lpstr>Welcome to the DISCOVERY CENTRE</vt:lpstr>
      <vt:lpstr>What is the Discovery Centre?</vt:lpstr>
      <vt:lpstr>What types of Educational Resources?</vt:lpstr>
      <vt:lpstr>PowerPoint Presentation</vt:lpstr>
      <vt:lpstr>A Bit of History</vt:lpstr>
      <vt:lpstr>A Bit of History</vt:lpstr>
      <vt:lpstr>A Bit of History</vt:lpstr>
      <vt:lpstr>Roll back 1 Year - Feb 4, 2016</vt:lpstr>
      <vt:lpstr>Marketing Tip #1  Keep Your User in Mind</vt:lpstr>
      <vt:lpstr>STARTING WITH THE BASICS Creating a Welcoming Space</vt:lpstr>
      <vt:lpstr>STARTING WITH THE BASICS Collection Organization</vt:lpstr>
      <vt:lpstr>STORAGE ROOM TO LIBRARY Signage</vt:lpstr>
      <vt:lpstr>STORAGE ROOM TO LIBRARY Boxes to Browse-able</vt:lpstr>
      <vt:lpstr>Marketing Tip #2  Networking</vt:lpstr>
      <vt:lpstr>Making Friends Working with other Departments</vt:lpstr>
      <vt:lpstr>Making Friends Working with Teachers</vt:lpstr>
      <vt:lpstr>Marketing Tip #3  You don’t have to  spend a lot of money</vt:lpstr>
      <vt:lpstr>Show Me the Money </vt:lpstr>
      <vt:lpstr>Marketing Tip #4  Communicate Communicate Communicate</vt:lpstr>
      <vt:lpstr>Shouting it from the Rooftops Promoting the Discovery Centre</vt:lpstr>
      <vt:lpstr>Shouting it from the Rooftops Communicating with our Users</vt:lpstr>
      <vt:lpstr>Let’s Go Shopping Rehabilitating the Collection We Have</vt:lpstr>
      <vt:lpstr>Let’s Go Shopping Adding New Resources (on a budget)</vt:lpstr>
      <vt:lpstr>Almost De-Railed Finding a Creative (an inexpensive) transportation solution</vt:lpstr>
      <vt:lpstr>Marketing Tip #5  Communicate some more</vt:lpstr>
      <vt:lpstr>Communication Our Secret Weapon</vt:lpstr>
      <vt:lpstr>Feedback You Know More Than You Think You Know</vt:lpstr>
      <vt:lpstr>Feedback If you don’t know…Ask</vt:lpstr>
      <vt:lpstr>Lessons Learned and Moving Forward </vt:lpstr>
      <vt:lpstr>What’s in a Name? Managing an Identity Crisis</vt:lpstr>
      <vt:lpstr>What’s in a Name? Updating Our Image</vt:lpstr>
      <vt:lpstr>Triple It Up Our Circulation Goals and  How To Get There</vt:lpstr>
      <vt:lpstr>    Moving Forward Issues and How to Develop Solutions   QUESTIONS?</vt:lpstr>
      <vt:lpstr>            Colleen Stinson cstinson@hwdsb.on.ca  Senior Learning Commons Technician, Discovery Centre, Hamilton Wentworth District School Board   Donna Millard  dmillard@hwdsb.on.ca  Supervisor, System Learning Commons and Training, Hamilton Wentworth District School Board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Reimagining the Discovery Centre</dc:title>
  <dc:creator>Donna Millard [Staff]</dc:creator>
  <cp:lastModifiedBy>Colleen Stinson [Staff]</cp:lastModifiedBy>
  <cp:revision>25</cp:revision>
  <cp:lastPrinted>2017-01-30T19:04:10Z</cp:lastPrinted>
  <dcterms:modified xsi:type="dcterms:W3CDTF">2017-02-01T04:33:29Z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0x010100A727F27AB28E284399E81B0E6B649E8B</vt:lpwstr>
  </property>
</Properties>
</file>